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9" r:id="rId3"/>
    <p:sldId id="281" r:id="rId5"/>
    <p:sldId id="280" r:id="rId6"/>
    <p:sldId id="258" r:id="rId7"/>
    <p:sldId id="259" r:id="rId8"/>
    <p:sldId id="264" r:id="rId9"/>
    <p:sldId id="265" r:id="rId10"/>
    <p:sldId id="260" r:id="rId11"/>
    <p:sldId id="276" r:id="rId12"/>
    <p:sldId id="261" r:id="rId13"/>
    <p:sldId id="262" r:id="rId14"/>
    <p:sldId id="263" r:id="rId15"/>
    <p:sldId id="274" r:id="rId16"/>
    <p:sldId id="275" r:id="rId17"/>
    <p:sldId id="277" r:id="rId18"/>
    <p:sldId id="278" r:id="rId19"/>
    <p:sldId id="269" r:id="rId20"/>
    <p:sldId id="270" r:id="rId21"/>
    <p:sldId id="298" r:id="rId22"/>
    <p:sldId id="29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、 Song" initials="、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7" y="8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29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png"/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7.wmf"/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9.vml.rels><?xml version="1.0" encoding="UTF-8" standalone="yes"?>
<Relationships xmlns="http://schemas.openxmlformats.org/package/2006/relationships"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9030A-3B2F-4BC7-AA93-D39F3E41AF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26544-5F2B-48C9-9C52-C0140D99F8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3F906CE-BF5F-4A7B-B22D-AE3249E23DD7}" type="slidenum">
              <a:rPr lang="zh-CN" altLang="en-US"/>
            </a:fld>
            <a:endParaRPr lang="en-US" altLang="zh-CN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讨论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3F906CE-BF5F-4A7B-B22D-AE3249E23DD7}" type="slidenum">
              <a:rPr lang="zh-CN" altLang="en-US"/>
            </a:fld>
            <a:endParaRPr lang="en-US" altLang="zh-CN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讨论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大学物理预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/>
          <p:cNvSpPr txBox="1"/>
          <p:nvPr userDrawn="1"/>
        </p:nvSpPr>
        <p:spPr>
          <a:xfrm>
            <a:off x="332105" y="-25400"/>
            <a:ext cx="11355070" cy="645160"/>
          </a:xfrm>
          <a:prstGeom prst="rect">
            <a:avLst/>
          </a:prstGeom>
          <a:noFill/>
          <a:ln>
            <a:noFill/>
          </a:ln>
          <a:effectLst>
            <a:glow rad="127000">
              <a:srgbClr val="00B0F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大学物理预修</a:t>
            </a:r>
            <a:r>
              <a:rPr lang="en-US" altLang="zh-CN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》- </a:t>
            </a:r>
            <a:r>
              <a:rPr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8.3 变压器与电能的输送</a:t>
            </a:r>
            <a:r>
              <a:rPr lang="zh-CN" altLang="en-US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36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544F-1AC9-4F59-8053-3AF2180BDF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1A2BF-1E15-49E4-8E4A-2D64E61737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73FDB-BD02-49B1-8E86-EB10230EB0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D2426-9B54-41DC-8F31-8BCC0DD83D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wmf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6.bin"/><Relationship Id="rId3" Type="http://schemas.openxmlformats.org/officeDocument/2006/relationships/image" Target="../media/image22.wmf"/><Relationship Id="rId2" Type="http://schemas.openxmlformats.org/officeDocument/2006/relationships/oleObject" Target="../embeddings/oleObject15.bin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oleObject" Target="../embeddings/oleObject18.bin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2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9.png"/><Relationship Id="rId10" Type="http://schemas.openxmlformats.org/officeDocument/2006/relationships/vmlDrawing" Target="../drawings/vmlDrawing9.vml"/><Relationship Id="rId1" Type="http://schemas.openxmlformats.org/officeDocument/2006/relationships/oleObject" Target="../embeddings/oleObject1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23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37.w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5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29.png"/><Relationship Id="rId14" Type="http://schemas.openxmlformats.org/officeDocument/2006/relationships/vmlDrawing" Target="../drawings/vmlDrawing11.v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9.wmf"/><Relationship Id="rId11" Type="http://schemas.openxmlformats.org/officeDocument/2006/relationships/oleObject" Target="../embeddings/oleObject31.bin"/><Relationship Id="rId10" Type="http://schemas.openxmlformats.org/officeDocument/2006/relationships/image" Target="../media/image38.wmf"/><Relationship Id="rId1" Type="http://schemas.openxmlformats.org/officeDocument/2006/relationships/oleObject" Target="../embeddings/oleObject26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oleObject" Target="../embeddings/oleObject32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0.png"/><Relationship Id="rId7" Type="http://schemas.openxmlformats.org/officeDocument/2006/relationships/oleObject" Target="../embeddings/oleObject36.bin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2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41.wmf"/><Relationship Id="rId10" Type="http://schemas.openxmlformats.org/officeDocument/2006/relationships/vmlDrawing" Target="../drawings/vmlDrawing13.vml"/><Relationship Id="rId1" Type="http://schemas.openxmlformats.org/officeDocument/2006/relationships/oleObject" Target="../embeddings/oleObject33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7.wmf"/><Relationship Id="rId7" Type="http://schemas.openxmlformats.org/officeDocument/2006/relationships/oleObject" Target="../embeddings/oleObject40.bin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5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44.wmf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3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9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48.wmf"/><Relationship Id="rId1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hyperlink" Target="1.40%20&#21464;&#21387;&#22120;&#30340;&#26500;&#36896;&#21644;&#24037;&#20316;&#21407;&#29702;.flv" TargetMode="Externa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2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51.wmf"/><Relationship Id="rId1" Type="http://schemas.openxmlformats.org/officeDocument/2006/relationships/oleObject" Target="../embeddings/oleObject44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2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 bwMode="auto">
          <a:xfrm>
            <a:off x="1729716" y="729130"/>
            <a:ext cx="7772400" cy="5400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34" tIns="45717" rIns="91434" bIns="45717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150000"/>
              </a:lnSpc>
              <a:defRPr/>
            </a:pPr>
            <a:r>
              <a:rPr kumimoji="1" lang="zh-CN" altLang="en-US" sz="43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8.3 变压器与电能的输送</a:t>
            </a:r>
            <a:endParaRPr lang="zh-CN" altLang="en-US" sz="4300">
              <a:solidFill>
                <a:srgbClr val="008A34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defTabSz="914400">
              <a:lnSpc>
                <a:spcPct val="150000"/>
              </a:lnSpc>
              <a:defRPr/>
            </a:pPr>
            <a:endParaRPr kumimoji="1" lang="en-US" altLang="zh-CN" sz="1600" dirty="0" smtClean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2675" indent="259080" defTabSz="914400">
              <a:lnSpc>
                <a:spcPct val="180000"/>
              </a:lnSpc>
              <a:defRPr/>
            </a:pPr>
            <a:r>
              <a:rPr kumimoji="1" lang="zh-CN" altLang="en-US" sz="3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3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微软雅黑" panose="020B0503020204020204" pitchFamily="34" charset="-122"/>
                <a:sym typeface="+mn-ea"/>
              </a:rPr>
              <a:t>变压器是怎样的结构？</a:t>
            </a:r>
            <a:endParaRPr kumimoji="1" lang="zh-CN" altLang="en-US" sz="3300" b="1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微软雅黑" panose="020B0503020204020204" pitchFamily="34" charset="-122"/>
            </a:endParaRPr>
          </a:p>
          <a:p>
            <a:pPr marL="1082675" indent="259080" defTabSz="914400">
              <a:lnSpc>
                <a:spcPct val="180000"/>
              </a:lnSpc>
              <a:defRPr/>
            </a:pPr>
            <a:r>
              <a:rPr kumimoji="1" lang="zh-CN" altLang="en-US" sz="3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3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微软雅黑" panose="020B0503020204020204" pitchFamily="34" charset="-122"/>
                <a:sym typeface="+mn-ea"/>
              </a:rPr>
              <a:t>变压器基于怎样的工作原理？</a:t>
            </a:r>
            <a:endParaRPr kumimoji="1" lang="zh-CN" altLang="en-US" sz="3300" b="1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微软雅黑" panose="020B0503020204020204" pitchFamily="34" charset="-122"/>
            </a:endParaRPr>
          </a:p>
          <a:p>
            <a:pPr marL="1082675" indent="259080" defTabSz="914400">
              <a:lnSpc>
                <a:spcPct val="180000"/>
              </a:lnSpc>
              <a:defRPr/>
            </a:pPr>
            <a:r>
              <a:rPr kumimoji="1" lang="zh-CN" altLang="en-US" sz="3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微软雅黑" panose="020B0503020204020204" pitchFamily="34" charset="-122"/>
              </a:rPr>
              <a:t>3.常见的有哪些种类的变压器？</a:t>
            </a:r>
            <a:endParaRPr kumimoji="1" lang="zh-CN" altLang="en-US" sz="3300" b="1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微软雅黑" panose="020B0503020204020204" pitchFamily="34" charset="-122"/>
            </a:endParaRPr>
          </a:p>
          <a:p>
            <a:pPr marL="1082675" indent="259080" defTabSz="914400">
              <a:lnSpc>
                <a:spcPct val="180000"/>
              </a:lnSpc>
              <a:defRPr/>
            </a:pPr>
            <a:r>
              <a:rPr kumimoji="1" lang="zh-CN" altLang="en-US" sz="3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微软雅黑" panose="020B0503020204020204" pitchFamily="34" charset="-122"/>
                <a:sym typeface="+mn-ea"/>
              </a:rPr>
              <a:t>4.远距离输电的工作原理是什么？</a:t>
            </a:r>
            <a:endParaRPr kumimoji="1" lang="zh-CN" altLang="en-US" sz="3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3"/>
          <p:cNvSpPr txBox="1"/>
          <p:nvPr/>
        </p:nvSpPr>
        <p:spPr>
          <a:xfrm>
            <a:off x="2209800" y="1038225"/>
            <a:ext cx="2716213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434" tIns="45717" rIns="91434" bIns="45717" anchor="t">
            <a:spAutoFit/>
          </a:bodyPr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自耦变压器</a:t>
            </a:r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4419600" y="1689100"/>
            <a:ext cx="3532188" cy="2447925"/>
            <a:chOff x="431" y="1298"/>
            <a:chExt cx="2225" cy="1542"/>
          </a:xfrm>
        </p:grpSpPr>
        <p:grpSp>
          <p:nvGrpSpPr>
            <p:cNvPr id="50179" name="Group 5"/>
            <p:cNvGrpSpPr/>
            <p:nvPr/>
          </p:nvGrpSpPr>
          <p:grpSpPr>
            <a:xfrm>
              <a:off x="567" y="1298"/>
              <a:ext cx="1963" cy="1519"/>
              <a:chOff x="3107" y="1706"/>
              <a:chExt cx="1963" cy="1519"/>
            </a:xfrm>
          </p:grpSpPr>
          <p:grpSp>
            <p:nvGrpSpPr>
              <p:cNvPr id="50180" name="Group 6"/>
              <p:cNvGrpSpPr/>
              <p:nvPr/>
            </p:nvGrpSpPr>
            <p:grpSpPr>
              <a:xfrm rot="-1291619">
                <a:off x="3528" y="2627"/>
                <a:ext cx="280" cy="182"/>
                <a:chOff x="2336" y="2794"/>
                <a:chExt cx="280" cy="182"/>
              </a:xfrm>
            </p:grpSpPr>
            <p:sp>
              <p:nvSpPr>
                <p:cNvPr id="50181" name="Freeform 7"/>
                <p:cNvSpPr/>
                <p:nvPr/>
              </p:nvSpPr>
              <p:spPr>
                <a:xfrm flipH="1" flipV="1">
                  <a:off x="2402" y="2794"/>
                  <a:ext cx="214" cy="137"/>
                </a:xfrm>
                <a:custGeom>
                  <a:avLst/>
                  <a:gdLst/>
                  <a:ahLst/>
                  <a:cxnLst>
                    <a:cxn ang="0">
                      <a:pos x="563" y="0"/>
                    </a:cxn>
                    <a:cxn ang="0">
                      <a:pos x="625" y="53"/>
                    </a:cxn>
                    <a:cxn ang="0">
                      <a:pos x="642" y="79"/>
                    </a:cxn>
                    <a:cxn ang="0">
                      <a:pos x="637" y="139"/>
                    </a:cxn>
                    <a:cxn ang="0">
                      <a:pos x="592" y="163"/>
                    </a:cxn>
                    <a:cxn ang="0">
                      <a:pos x="536" y="176"/>
                    </a:cxn>
                    <a:cxn ang="0">
                      <a:pos x="407" y="193"/>
                    </a:cxn>
                    <a:cxn ang="0">
                      <a:pos x="318" y="212"/>
                    </a:cxn>
                    <a:cxn ang="0">
                      <a:pos x="178" y="232"/>
                    </a:cxn>
                    <a:cxn ang="0">
                      <a:pos x="113" y="251"/>
                    </a:cxn>
                    <a:cxn ang="0">
                      <a:pos x="26" y="277"/>
                    </a:cxn>
                    <a:cxn ang="0">
                      <a:pos x="10" y="306"/>
                    </a:cxn>
                    <a:cxn ang="0">
                      <a:pos x="0" y="340"/>
                    </a:cxn>
                    <a:cxn ang="0">
                      <a:pos x="14" y="383"/>
                    </a:cxn>
                    <a:cxn ang="0">
                      <a:pos x="84" y="412"/>
                    </a:cxn>
                  </a:cxnLst>
                  <a:pathLst>
                    <a:path w="642" h="412">
                      <a:moveTo>
                        <a:pt x="563" y="0"/>
                      </a:moveTo>
                      <a:lnTo>
                        <a:pt x="625" y="53"/>
                      </a:lnTo>
                      <a:lnTo>
                        <a:pt x="642" y="79"/>
                      </a:lnTo>
                      <a:lnTo>
                        <a:pt x="637" y="139"/>
                      </a:lnTo>
                      <a:lnTo>
                        <a:pt x="592" y="163"/>
                      </a:lnTo>
                      <a:lnTo>
                        <a:pt x="536" y="176"/>
                      </a:lnTo>
                      <a:lnTo>
                        <a:pt x="407" y="193"/>
                      </a:lnTo>
                      <a:lnTo>
                        <a:pt x="318" y="212"/>
                      </a:lnTo>
                      <a:lnTo>
                        <a:pt x="178" y="232"/>
                      </a:lnTo>
                      <a:lnTo>
                        <a:pt x="113" y="251"/>
                      </a:lnTo>
                      <a:lnTo>
                        <a:pt x="26" y="277"/>
                      </a:lnTo>
                      <a:lnTo>
                        <a:pt x="10" y="306"/>
                      </a:lnTo>
                      <a:lnTo>
                        <a:pt x="0" y="340"/>
                      </a:lnTo>
                      <a:lnTo>
                        <a:pt x="14" y="383"/>
                      </a:lnTo>
                      <a:lnTo>
                        <a:pt x="84" y="412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0182" name="Rectangle 8"/>
                <p:cNvSpPr/>
                <p:nvPr/>
              </p:nvSpPr>
              <p:spPr>
                <a:xfrm>
                  <a:off x="2336" y="2885"/>
                  <a:ext cx="136" cy="91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lIns="82589" tIns="41294" rIns="82589" bIns="41294" anchor="ctr"/>
                <a:p>
                  <a:pPr algn="ctr" defTabSz="825500" eaLnBrk="0" hangingPunct="0"/>
                  <a:endParaRPr lang="zh-CN" altLang="zh-CN" sz="13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0183" name="Freeform 9"/>
              <p:cNvSpPr/>
              <p:nvPr/>
            </p:nvSpPr>
            <p:spPr>
              <a:xfrm flipH="1" flipV="1">
                <a:off x="4451" y="2310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84" name="Oval 10"/>
              <p:cNvSpPr/>
              <p:nvPr/>
            </p:nvSpPr>
            <p:spPr>
              <a:xfrm>
                <a:off x="3469" y="1736"/>
                <a:ext cx="1172" cy="1172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82589" tIns="41294" rIns="82589" bIns="41294" anchor="ctr"/>
              <a:p>
                <a:pPr algn="ctr" defTabSz="825500" eaLnBrk="0" hangingPunct="0"/>
                <a:endParaRPr lang="zh-CN" altLang="zh-CN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185" name="Oval 11"/>
              <p:cNvSpPr/>
              <p:nvPr/>
            </p:nvSpPr>
            <p:spPr>
              <a:xfrm>
                <a:off x="3637" y="1892"/>
                <a:ext cx="852" cy="852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82589" tIns="41294" rIns="82589" bIns="41294" anchor="ctr"/>
              <a:p>
                <a:pPr algn="ctr" defTabSz="825500" eaLnBrk="0" hangingPunct="0"/>
                <a:endParaRPr lang="zh-CN" altLang="zh-CN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186" name="Freeform 12"/>
              <p:cNvSpPr/>
              <p:nvPr/>
            </p:nvSpPr>
            <p:spPr>
              <a:xfrm rot="-1600768" flipH="1" flipV="1">
                <a:off x="4344" y="1930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87" name="Freeform 13"/>
              <p:cNvSpPr/>
              <p:nvPr/>
            </p:nvSpPr>
            <p:spPr>
              <a:xfrm rot="-4534059" flipH="1" flipV="1">
                <a:off x="3963" y="1737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88" name="Freeform 14"/>
              <p:cNvSpPr/>
              <p:nvPr/>
            </p:nvSpPr>
            <p:spPr>
              <a:xfrm flipH="1" flipV="1">
                <a:off x="3445" y="2280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89" name="Freeform 15"/>
              <p:cNvSpPr/>
              <p:nvPr/>
            </p:nvSpPr>
            <p:spPr>
              <a:xfrm rot="5904577" flipH="1" flipV="1">
                <a:off x="3944" y="2749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90" name="Freeform 16"/>
              <p:cNvSpPr/>
              <p:nvPr/>
            </p:nvSpPr>
            <p:spPr>
              <a:xfrm rot="-7885054" flipH="1" flipV="1">
                <a:off x="3572" y="1908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91" name="Freeform 17"/>
              <p:cNvSpPr/>
              <p:nvPr/>
            </p:nvSpPr>
            <p:spPr>
              <a:xfrm rot="-7885054" flipH="1" flipV="1">
                <a:off x="4275" y="2623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92" name="Freeform 18"/>
              <p:cNvSpPr/>
              <p:nvPr/>
            </p:nvSpPr>
            <p:spPr>
              <a:xfrm rot="-6661968" flipH="1" flipV="1">
                <a:off x="3741" y="1780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93" name="Freeform 19"/>
              <p:cNvSpPr/>
              <p:nvPr/>
            </p:nvSpPr>
            <p:spPr>
              <a:xfrm rot="-6661968" flipH="1" flipV="1">
                <a:off x="4125" y="2711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94" name="Freeform 20"/>
              <p:cNvSpPr/>
              <p:nvPr/>
            </p:nvSpPr>
            <p:spPr>
              <a:xfrm rot="-3135253" flipH="1" flipV="1">
                <a:off x="4179" y="1796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95" name="Freeform 21"/>
              <p:cNvSpPr/>
              <p:nvPr/>
            </p:nvSpPr>
            <p:spPr>
              <a:xfrm rot="-9098842" flipH="1" flipV="1">
                <a:off x="3477" y="2095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96" name="Freeform 22"/>
              <p:cNvSpPr/>
              <p:nvPr/>
            </p:nvSpPr>
            <p:spPr>
              <a:xfrm rot="-9098842" flipH="1" flipV="1">
                <a:off x="4393" y="2496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97" name="Freeform 23"/>
              <p:cNvSpPr/>
              <p:nvPr/>
            </p:nvSpPr>
            <p:spPr>
              <a:xfrm rot="9293389" flipH="1" flipV="1">
                <a:off x="4427" y="2109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98" name="Freeform 24"/>
              <p:cNvSpPr/>
              <p:nvPr/>
            </p:nvSpPr>
            <p:spPr>
              <a:xfrm rot="9994796" flipH="1" flipV="1">
                <a:off x="3485" y="2445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199" name="Line 25"/>
              <p:cNvSpPr/>
              <p:nvPr/>
            </p:nvSpPr>
            <p:spPr>
              <a:xfrm flipH="1">
                <a:off x="3325" y="2723"/>
                <a:ext cx="283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200" name="Line 26"/>
              <p:cNvSpPr/>
              <p:nvPr/>
            </p:nvSpPr>
            <p:spPr>
              <a:xfrm flipH="1">
                <a:off x="3747" y="2886"/>
                <a:ext cx="136" cy="13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201" name="Line 27"/>
              <p:cNvSpPr/>
              <p:nvPr/>
            </p:nvSpPr>
            <p:spPr>
              <a:xfrm>
                <a:off x="3758" y="2998"/>
                <a:ext cx="0" cy="227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202" name="Line 28"/>
              <p:cNvSpPr/>
              <p:nvPr/>
            </p:nvSpPr>
            <p:spPr>
              <a:xfrm>
                <a:off x="3120" y="3222"/>
                <a:ext cx="1950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203" name="Line 29"/>
              <p:cNvSpPr/>
              <p:nvPr/>
            </p:nvSpPr>
            <p:spPr>
              <a:xfrm>
                <a:off x="4059" y="2478"/>
                <a:ext cx="998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204" name="Oval 30"/>
              <p:cNvSpPr/>
              <p:nvPr/>
            </p:nvSpPr>
            <p:spPr>
              <a:xfrm>
                <a:off x="4044" y="2336"/>
                <a:ext cx="44" cy="44"/>
              </a:xfrm>
              <a:prstGeom prst="ellipse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82589" tIns="41294" rIns="82589" bIns="41294" anchor="ctr"/>
              <a:p>
                <a:pPr algn="ctr" defTabSz="825500" eaLnBrk="0" hangingPunct="0"/>
                <a:endParaRPr lang="zh-CN" altLang="zh-CN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05" name="Line 31"/>
              <p:cNvSpPr/>
              <p:nvPr/>
            </p:nvSpPr>
            <p:spPr>
              <a:xfrm>
                <a:off x="4064" y="2384"/>
                <a:ext cx="0" cy="9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206" name="AutoShape 32"/>
              <p:cNvSpPr/>
              <p:nvPr/>
            </p:nvSpPr>
            <p:spPr>
              <a:xfrm rot="3219839">
                <a:off x="4271" y="2075"/>
                <a:ext cx="91" cy="182"/>
              </a:xfrm>
              <a:prstGeom prst="triangle">
                <a:avLst>
                  <a:gd name="adj" fmla="val 50000"/>
                </a:avLst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rot="10800000" vert="eaVert" wrap="none" lIns="82589" tIns="41294" rIns="82589" bIns="41294" anchor="ctr"/>
              <a:p>
                <a:pPr algn="ctr" defTabSz="825500" eaLnBrk="0" hangingPunct="0"/>
                <a:endParaRPr lang="zh-CN" altLang="zh-CN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07" name="Line 33"/>
              <p:cNvSpPr/>
              <p:nvPr/>
            </p:nvSpPr>
            <p:spPr>
              <a:xfrm rot="609256" flipH="1">
                <a:off x="4096" y="2219"/>
                <a:ext cx="137" cy="136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208" name="Line 34"/>
              <p:cNvSpPr/>
              <p:nvPr/>
            </p:nvSpPr>
            <p:spPr>
              <a:xfrm>
                <a:off x="3325" y="2446"/>
                <a:ext cx="0" cy="272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209" name="Line 35"/>
              <p:cNvSpPr/>
              <p:nvPr/>
            </p:nvSpPr>
            <p:spPr>
              <a:xfrm>
                <a:off x="3107" y="2454"/>
                <a:ext cx="22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0210" name="Group 36"/>
            <p:cNvGrpSpPr/>
            <p:nvPr/>
          </p:nvGrpSpPr>
          <p:grpSpPr>
            <a:xfrm>
              <a:off x="2336" y="2088"/>
              <a:ext cx="320" cy="691"/>
              <a:chOff x="2031" y="919"/>
              <a:chExt cx="320" cy="691"/>
            </a:xfrm>
          </p:grpSpPr>
          <p:sp>
            <p:nvSpPr>
              <p:cNvPr id="50211" name="Rectangle 37"/>
              <p:cNvSpPr/>
              <p:nvPr/>
            </p:nvSpPr>
            <p:spPr>
              <a:xfrm>
                <a:off x="2031" y="1102"/>
                <a:ext cx="320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1434" tIns="45717" rIns="91434" bIns="45717" anchor="t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i="1" baseline="-25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12" name="Line 38"/>
              <p:cNvSpPr/>
              <p:nvPr/>
            </p:nvSpPr>
            <p:spPr>
              <a:xfrm>
                <a:off x="2163" y="1370"/>
                <a:ext cx="0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50213" name="Line 39"/>
              <p:cNvSpPr/>
              <p:nvPr/>
            </p:nvSpPr>
            <p:spPr>
              <a:xfrm flipV="1">
                <a:off x="2163" y="919"/>
                <a:ext cx="0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50214" name="Group 40"/>
            <p:cNvGrpSpPr/>
            <p:nvPr/>
          </p:nvGrpSpPr>
          <p:grpSpPr>
            <a:xfrm>
              <a:off x="431" y="2096"/>
              <a:ext cx="319" cy="662"/>
              <a:chOff x="2608" y="993"/>
              <a:chExt cx="319" cy="662"/>
            </a:xfrm>
          </p:grpSpPr>
          <p:sp>
            <p:nvSpPr>
              <p:cNvPr id="50215" name="Rectangle 41"/>
              <p:cNvSpPr/>
              <p:nvPr/>
            </p:nvSpPr>
            <p:spPr>
              <a:xfrm>
                <a:off x="2608" y="1163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1434" tIns="45717" rIns="91434" bIns="45717" anchor="t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i="1" baseline="-25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16" name="Line 42"/>
              <p:cNvSpPr/>
              <p:nvPr/>
            </p:nvSpPr>
            <p:spPr>
              <a:xfrm>
                <a:off x="2762" y="1415"/>
                <a:ext cx="0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50217" name="Line 43"/>
              <p:cNvSpPr/>
              <p:nvPr/>
            </p:nvSpPr>
            <p:spPr>
              <a:xfrm flipV="1">
                <a:off x="2762" y="993"/>
                <a:ext cx="0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50218" name="Rectangle 44"/>
            <p:cNvSpPr/>
            <p:nvPr/>
          </p:nvSpPr>
          <p:spPr>
            <a:xfrm>
              <a:off x="894" y="2282"/>
              <a:ext cx="22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34" tIns="45717" rIns="91434" bIns="45717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19" name="Rectangle 45"/>
            <p:cNvSpPr/>
            <p:nvPr/>
          </p:nvSpPr>
          <p:spPr>
            <a:xfrm>
              <a:off x="1258" y="2432"/>
              <a:ext cx="22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34" tIns="45717" rIns="91434" bIns="45717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0" name="Rectangle 46"/>
            <p:cNvSpPr/>
            <p:nvPr/>
          </p:nvSpPr>
          <p:spPr>
            <a:xfrm>
              <a:off x="1704" y="1738"/>
              <a:ext cx="21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34" tIns="45717" rIns="91434" bIns="45717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1" name="Oval 47"/>
            <p:cNvSpPr/>
            <p:nvPr/>
          </p:nvSpPr>
          <p:spPr>
            <a:xfrm>
              <a:off x="2517" y="2051"/>
              <a:ext cx="45" cy="4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82589" tIns="41294" rIns="82589" bIns="41294" anchor="ctr"/>
            <a:p>
              <a:pPr algn="ctr" defTabSz="825500" eaLnBrk="0" hangingPunct="0"/>
              <a:endParaRPr lang="zh-CN" altLang="zh-CN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2" name="Oval 48"/>
            <p:cNvSpPr/>
            <p:nvPr/>
          </p:nvSpPr>
          <p:spPr>
            <a:xfrm>
              <a:off x="549" y="2795"/>
              <a:ext cx="45" cy="4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82589" tIns="41294" rIns="82589" bIns="41294" anchor="ctr"/>
            <a:p>
              <a:pPr algn="ctr" defTabSz="825500" eaLnBrk="0" hangingPunct="0"/>
              <a:endParaRPr lang="zh-CN" altLang="zh-CN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3" name="Oval 49"/>
            <p:cNvSpPr/>
            <p:nvPr/>
          </p:nvSpPr>
          <p:spPr>
            <a:xfrm>
              <a:off x="530" y="2024"/>
              <a:ext cx="45" cy="4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82589" tIns="41294" rIns="82589" bIns="41294" anchor="ctr"/>
            <a:p>
              <a:pPr algn="ctr" defTabSz="825500" eaLnBrk="0" hangingPunct="0"/>
              <a:endParaRPr lang="zh-CN" altLang="zh-CN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4" name="Oval 50"/>
            <p:cNvSpPr/>
            <p:nvPr/>
          </p:nvSpPr>
          <p:spPr>
            <a:xfrm>
              <a:off x="2490" y="2795"/>
              <a:ext cx="45" cy="4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82589" tIns="41294" rIns="82589" bIns="41294" anchor="ctr"/>
            <a:p>
              <a:pPr algn="ctr" defTabSz="825500" eaLnBrk="0" hangingPunct="0"/>
              <a:endParaRPr lang="zh-CN" altLang="zh-CN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51"/>
          <p:cNvGrpSpPr/>
          <p:nvPr/>
        </p:nvGrpSpPr>
        <p:grpSpPr>
          <a:xfrm>
            <a:off x="7112000" y="4813300"/>
            <a:ext cx="2212975" cy="1095375"/>
            <a:chOff x="3325" y="2251"/>
            <a:chExt cx="1394" cy="690"/>
          </a:xfrm>
        </p:grpSpPr>
        <p:grpSp>
          <p:nvGrpSpPr>
            <p:cNvPr id="50226" name="Group 52"/>
            <p:cNvGrpSpPr/>
            <p:nvPr/>
          </p:nvGrpSpPr>
          <p:grpSpPr>
            <a:xfrm>
              <a:off x="3878" y="2251"/>
              <a:ext cx="140" cy="690"/>
              <a:chOff x="5580" y="5184"/>
              <a:chExt cx="528" cy="4695"/>
            </a:xfrm>
          </p:grpSpPr>
          <p:grpSp>
            <p:nvGrpSpPr>
              <p:cNvPr id="50227" name="Group 53"/>
              <p:cNvGrpSpPr/>
              <p:nvPr/>
            </p:nvGrpSpPr>
            <p:grpSpPr>
              <a:xfrm>
                <a:off x="5580" y="5184"/>
                <a:ext cx="526" cy="3752"/>
                <a:chOff x="8835" y="2852"/>
                <a:chExt cx="526" cy="3752"/>
              </a:xfrm>
            </p:grpSpPr>
            <p:grpSp>
              <p:nvGrpSpPr>
                <p:cNvPr id="50228" name="Group 54"/>
                <p:cNvGrpSpPr/>
                <p:nvPr/>
              </p:nvGrpSpPr>
              <p:grpSpPr>
                <a:xfrm>
                  <a:off x="8835" y="2852"/>
                  <a:ext cx="526" cy="1879"/>
                  <a:chOff x="8835" y="2852"/>
                  <a:chExt cx="526" cy="1879"/>
                </a:xfrm>
              </p:grpSpPr>
              <p:sp>
                <p:nvSpPr>
                  <p:cNvPr id="50229" name="Arc 55"/>
                  <p:cNvSpPr/>
                  <p:nvPr/>
                </p:nvSpPr>
                <p:spPr>
                  <a:xfrm>
                    <a:off x="8848" y="2852"/>
                    <a:ext cx="513" cy="936"/>
                  </a:xfrm>
                  <a:custGeom>
                    <a:avLst/>
                    <a:gdLst/>
                    <a:ahLst/>
                    <a:cxnLst>
                      <a:cxn ang="0">
                        <a:pos x="13" y="0"/>
                      </a:cxn>
                      <a:cxn ang="0">
                        <a:pos x="0" y="936"/>
                      </a:cxn>
                      <a:cxn ang="0">
                        <a:pos x="10" y="468"/>
                      </a:cxn>
                    </a:cxnLst>
                    <a:pathLst>
                      <a:path w="22048" h="43200" fill="none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</a:path>
                      <a:path w="22048" h="43200" stroke="0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  <a:lnTo>
                          <a:pt x="448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0230" name="Arc 56"/>
                  <p:cNvSpPr/>
                  <p:nvPr/>
                </p:nvSpPr>
                <p:spPr>
                  <a:xfrm>
                    <a:off x="8835" y="3795"/>
                    <a:ext cx="513" cy="936"/>
                  </a:xfrm>
                  <a:custGeom>
                    <a:avLst/>
                    <a:gdLst/>
                    <a:ahLst/>
                    <a:cxnLst>
                      <a:cxn ang="0">
                        <a:pos x="13" y="0"/>
                      </a:cxn>
                      <a:cxn ang="0">
                        <a:pos x="0" y="936"/>
                      </a:cxn>
                      <a:cxn ang="0">
                        <a:pos x="10" y="468"/>
                      </a:cxn>
                    </a:cxnLst>
                    <a:pathLst>
                      <a:path w="22048" h="43200" fill="none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</a:path>
                      <a:path w="22048" h="43200" stroke="0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  <a:lnTo>
                          <a:pt x="448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50231" name="Group 57"/>
                <p:cNvGrpSpPr/>
                <p:nvPr/>
              </p:nvGrpSpPr>
              <p:grpSpPr>
                <a:xfrm>
                  <a:off x="8835" y="4725"/>
                  <a:ext cx="526" cy="1879"/>
                  <a:chOff x="8835" y="2852"/>
                  <a:chExt cx="526" cy="1879"/>
                </a:xfrm>
              </p:grpSpPr>
              <p:sp>
                <p:nvSpPr>
                  <p:cNvPr id="50232" name="Arc 58"/>
                  <p:cNvSpPr/>
                  <p:nvPr/>
                </p:nvSpPr>
                <p:spPr>
                  <a:xfrm>
                    <a:off x="8848" y="2852"/>
                    <a:ext cx="513" cy="936"/>
                  </a:xfrm>
                  <a:custGeom>
                    <a:avLst/>
                    <a:gdLst/>
                    <a:ahLst/>
                    <a:cxnLst>
                      <a:cxn ang="0">
                        <a:pos x="13" y="0"/>
                      </a:cxn>
                      <a:cxn ang="0">
                        <a:pos x="0" y="936"/>
                      </a:cxn>
                      <a:cxn ang="0">
                        <a:pos x="10" y="468"/>
                      </a:cxn>
                    </a:cxnLst>
                    <a:pathLst>
                      <a:path w="22048" h="43200" fill="none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</a:path>
                      <a:path w="22048" h="43200" stroke="0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  <a:lnTo>
                          <a:pt x="448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0233" name="Arc 59"/>
                  <p:cNvSpPr/>
                  <p:nvPr/>
                </p:nvSpPr>
                <p:spPr>
                  <a:xfrm>
                    <a:off x="8835" y="3795"/>
                    <a:ext cx="513" cy="936"/>
                  </a:xfrm>
                  <a:custGeom>
                    <a:avLst/>
                    <a:gdLst/>
                    <a:ahLst/>
                    <a:cxnLst>
                      <a:cxn ang="0">
                        <a:pos x="13" y="0"/>
                      </a:cxn>
                      <a:cxn ang="0">
                        <a:pos x="0" y="936"/>
                      </a:cxn>
                      <a:cxn ang="0">
                        <a:pos x="10" y="468"/>
                      </a:cxn>
                    </a:cxnLst>
                    <a:pathLst>
                      <a:path w="22048" h="43200" fill="none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</a:path>
                      <a:path w="22048" h="43200" stroke="0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  <a:lnTo>
                          <a:pt x="448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sp>
            <p:nvSpPr>
              <p:cNvPr id="50234" name="Arc 60"/>
              <p:cNvSpPr/>
              <p:nvPr/>
            </p:nvSpPr>
            <p:spPr>
              <a:xfrm>
                <a:off x="5595" y="8943"/>
                <a:ext cx="513" cy="936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936"/>
                  </a:cxn>
                  <a:cxn ang="0">
                    <a:pos x="10" y="468"/>
                  </a:cxn>
                </a:cxnLst>
                <a:pathLst>
                  <a:path w="22048" h="43200" fill="none">
                    <a:moveTo>
                      <a:pt x="551" y="0"/>
                    </a:moveTo>
                    <a:cubicBezTo>
                      <a:pt x="12440" y="57"/>
                      <a:pt x="22048" y="9711"/>
                      <a:pt x="22048" y="21600"/>
                    </a:cubicBezTo>
                    <a:cubicBezTo>
                      <a:pt x="22048" y="33529"/>
                      <a:pt x="12377" y="43200"/>
                      <a:pt x="448" y="43200"/>
                    </a:cubicBezTo>
                    <a:cubicBezTo>
                      <a:pt x="298" y="43200"/>
                      <a:pt x="149" y="43198"/>
                      <a:pt x="-1" y="43195"/>
                    </a:cubicBezTo>
                  </a:path>
                  <a:path w="22048" h="43200" stroke="0">
                    <a:moveTo>
                      <a:pt x="551" y="0"/>
                    </a:moveTo>
                    <a:cubicBezTo>
                      <a:pt x="12440" y="57"/>
                      <a:pt x="22048" y="9711"/>
                      <a:pt x="22048" y="21600"/>
                    </a:cubicBezTo>
                    <a:cubicBezTo>
                      <a:pt x="22048" y="33529"/>
                      <a:pt x="12377" y="43200"/>
                      <a:pt x="448" y="43200"/>
                    </a:cubicBezTo>
                    <a:cubicBezTo>
                      <a:pt x="298" y="43200"/>
                      <a:pt x="149" y="43198"/>
                      <a:pt x="-1" y="43195"/>
                    </a:cubicBezTo>
                    <a:lnTo>
                      <a:pt x="448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0235" name="Line 61"/>
            <p:cNvSpPr/>
            <p:nvPr/>
          </p:nvSpPr>
          <p:spPr>
            <a:xfrm flipH="1">
              <a:off x="3451" y="2532"/>
              <a:ext cx="429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36" name="Line 62"/>
            <p:cNvSpPr/>
            <p:nvPr/>
          </p:nvSpPr>
          <p:spPr>
            <a:xfrm flipH="1">
              <a:off x="3452" y="2940"/>
              <a:ext cx="1088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37" name="Line 63"/>
            <p:cNvSpPr/>
            <p:nvPr/>
          </p:nvSpPr>
          <p:spPr>
            <a:xfrm>
              <a:off x="4059" y="2296"/>
              <a:ext cx="0" cy="590"/>
            </a:xfrm>
            <a:prstGeom prst="line">
              <a:avLst/>
            </a:prstGeom>
            <a:ln w="28575" cap="flat" cmpd="sng">
              <a:solidFill>
                <a:srgbClr val="33CC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0238" name="Group 64"/>
            <p:cNvGrpSpPr/>
            <p:nvPr/>
          </p:nvGrpSpPr>
          <p:grpSpPr>
            <a:xfrm>
              <a:off x="3325" y="2523"/>
              <a:ext cx="319" cy="417"/>
              <a:chOff x="3325" y="2523"/>
              <a:chExt cx="319" cy="417"/>
            </a:xfrm>
          </p:grpSpPr>
          <p:sp>
            <p:nvSpPr>
              <p:cNvPr id="50239" name="Rectangle 65"/>
              <p:cNvSpPr/>
              <p:nvPr/>
            </p:nvSpPr>
            <p:spPr>
              <a:xfrm>
                <a:off x="3325" y="2587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1434" tIns="45717" rIns="91434" bIns="45717" anchor="t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i="1" baseline="-25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40" name="Line 66"/>
              <p:cNvSpPr/>
              <p:nvPr/>
            </p:nvSpPr>
            <p:spPr>
              <a:xfrm>
                <a:off x="3470" y="2803"/>
                <a:ext cx="0" cy="13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50241" name="Line 67"/>
              <p:cNvSpPr/>
              <p:nvPr/>
            </p:nvSpPr>
            <p:spPr>
              <a:xfrm>
                <a:off x="3460" y="2523"/>
                <a:ext cx="0" cy="1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</p:grpSp>
        <p:grpSp>
          <p:nvGrpSpPr>
            <p:cNvPr id="50242" name="Group 68"/>
            <p:cNvGrpSpPr/>
            <p:nvPr/>
          </p:nvGrpSpPr>
          <p:grpSpPr>
            <a:xfrm>
              <a:off x="4400" y="2278"/>
              <a:ext cx="319" cy="653"/>
              <a:chOff x="4400" y="2278"/>
              <a:chExt cx="319" cy="653"/>
            </a:xfrm>
          </p:grpSpPr>
          <p:sp>
            <p:nvSpPr>
              <p:cNvPr id="50243" name="Rectangle 69"/>
              <p:cNvSpPr/>
              <p:nvPr/>
            </p:nvSpPr>
            <p:spPr>
              <a:xfrm>
                <a:off x="4400" y="2448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1434" tIns="45717" rIns="91434" bIns="45717" anchor="t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i="1" baseline="-25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44" name="Line 70"/>
              <p:cNvSpPr/>
              <p:nvPr/>
            </p:nvSpPr>
            <p:spPr>
              <a:xfrm>
                <a:off x="4513" y="2704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50245" name="Line 71"/>
              <p:cNvSpPr/>
              <p:nvPr/>
            </p:nvSpPr>
            <p:spPr>
              <a:xfrm>
                <a:off x="4522" y="2278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</p:grpSp>
        <p:sp>
          <p:nvSpPr>
            <p:cNvPr id="50246" name="Rectangle 72"/>
            <p:cNvSpPr/>
            <p:nvPr/>
          </p:nvSpPr>
          <p:spPr>
            <a:xfrm>
              <a:off x="3685" y="2573"/>
              <a:ext cx="25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34" tIns="45717" rIns="91434" bIns="45717" anchor="t">
              <a:spAutoFit/>
            </a:bodyPr>
            <a:p>
              <a:r>
                <a:rPr lang="en-US" altLang="zh-CN" sz="2000" i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000" i="1" baseline="-2500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i="1" baseline="-25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47" name="Rectangle 73"/>
            <p:cNvSpPr/>
            <p:nvPr/>
          </p:nvSpPr>
          <p:spPr>
            <a:xfrm>
              <a:off x="4063" y="2451"/>
              <a:ext cx="25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34" tIns="45717" rIns="91434" bIns="45717" anchor="t">
              <a:spAutoFit/>
            </a:bodyPr>
            <a:p>
              <a:r>
                <a:rPr lang="en-US" altLang="zh-CN" sz="2000" i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000" i="1" baseline="-2500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i="1" baseline="-25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48" name="Line 74"/>
            <p:cNvSpPr/>
            <p:nvPr/>
          </p:nvSpPr>
          <p:spPr>
            <a:xfrm flipH="1">
              <a:off x="3897" y="2251"/>
              <a:ext cx="652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5915" name="Text Box 75"/>
          <p:cNvSpPr txBox="1"/>
          <p:nvPr/>
        </p:nvSpPr>
        <p:spPr>
          <a:xfrm>
            <a:off x="7112000" y="6038850"/>
            <a:ext cx="2413000" cy="582613"/>
          </a:xfrm>
          <a:prstGeom prst="rect">
            <a:avLst/>
          </a:prstGeom>
          <a:noFill/>
          <a:ln w="9525">
            <a:noFill/>
          </a:ln>
        </p:spPr>
        <p:txBody>
          <a:bodyPr lIns="91434" tIns="45717" rIns="91434" bIns="45717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42FB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升压变压器</a:t>
            </a:r>
            <a:endParaRPr lang="zh-CN" altLang="en-US" sz="3200" dirty="0"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grpSp>
        <p:nvGrpSpPr>
          <p:cNvPr id="14" name="Group 76"/>
          <p:cNvGrpSpPr/>
          <p:nvPr/>
        </p:nvGrpSpPr>
        <p:grpSpPr>
          <a:xfrm>
            <a:off x="2895600" y="4813300"/>
            <a:ext cx="2193925" cy="1109663"/>
            <a:chOff x="385" y="2976"/>
            <a:chExt cx="1382" cy="699"/>
          </a:xfrm>
        </p:grpSpPr>
        <p:sp>
          <p:nvSpPr>
            <p:cNvPr id="50251" name="Rectangle 77"/>
            <p:cNvSpPr/>
            <p:nvPr/>
          </p:nvSpPr>
          <p:spPr>
            <a:xfrm>
              <a:off x="804" y="3167"/>
              <a:ext cx="25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34" tIns="45717" rIns="91434" bIns="45717" anchor="t">
              <a:spAutoFit/>
            </a:bodyPr>
            <a:p>
              <a:r>
                <a:rPr lang="en-US" altLang="zh-CN" sz="2000" i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000" i="1" baseline="-2500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i="1" baseline="-25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52" name="Rectangle 78"/>
            <p:cNvSpPr/>
            <p:nvPr/>
          </p:nvSpPr>
          <p:spPr>
            <a:xfrm>
              <a:off x="1145" y="3294"/>
              <a:ext cx="25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34" tIns="45717" rIns="91434" bIns="45717" anchor="t">
              <a:spAutoFit/>
            </a:bodyPr>
            <a:p>
              <a:r>
                <a:rPr lang="en-US" altLang="zh-CN" sz="2000" i="1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000" i="1" baseline="-25000">
                  <a:solidFill>
                    <a:srgbClr val="00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i="1" baseline="-25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0253" name="Group 79"/>
            <p:cNvGrpSpPr/>
            <p:nvPr/>
          </p:nvGrpSpPr>
          <p:grpSpPr>
            <a:xfrm flipH="1">
              <a:off x="1039" y="2976"/>
              <a:ext cx="140" cy="690"/>
              <a:chOff x="5580" y="5184"/>
              <a:chExt cx="528" cy="4695"/>
            </a:xfrm>
          </p:grpSpPr>
          <p:grpSp>
            <p:nvGrpSpPr>
              <p:cNvPr id="50254" name="Group 80"/>
              <p:cNvGrpSpPr/>
              <p:nvPr/>
            </p:nvGrpSpPr>
            <p:grpSpPr>
              <a:xfrm>
                <a:off x="5580" y="5184"/>
                <a:ext cx="526" cy="3752"/>
                <a:chOff x="8835" y="2852"/>
                <a:chExt cx="526" cy="3752"/>
              </a:xfrm>
            </p:grpSpPr>
            <p:grpSp>
              <p:nvGrpSpPr>
                <p:cNvPr id="50255" name="Group 81"/>
                <p:cNvGrpSpPr/>
                <p:nvPr/>
              </p:nvGrpSpPr>
              <p:grpSpPr>
                <a:xfrm>
                  <a:off x="8835" y="2852"/>
                  <a:ext cx="526" cy="1879"/>
                  <a:chOff x="8835" y="2852"/>
                  <a:chExt cx="526" cy="1879"/>
                </a:xfrm>
              </p:grpSpPr>
              <p:sp>
                <p:nvSpPr>
                  <p:cNvPr id="50256" name="Arc 82"/>
                  <p:cNvSpPr/>
                  <p:nvPr/>
                </p:nvSpPr>
                <p:spPr>
                  <a:xfrm>
                    <a:off x="8848" y="2852"/>
                    <a:ext cx="513" cy="936"/>
                  </a:xfrm>
                  <a:custGeom>
                    <a:avLst/>
                    <a:gdLst/>
                    <a:ahLst/>
                    <a:cxnLst>
                      <a:cxn ang="0">
                        <a:pos x="13" y="0"/>
                      </a:cxn>
                      <a:cxn ang="0">
                        <a:pos x="0" y="936"/>
                      </a:cxn>
                      <a:cxn ang="0">
                        <a:pos x="10" y="468"/>
                      </a:cxn>
                    </a:cxnLst>
                    <a:pathLst>
                      <a:path w="22048" h="43200" fill="none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</a:path>
                      <a:path w="22048" h="43200" stroke="0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  <a:lnTo>
                          <a:pt x="448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0257" name="Arc 83"/>
                  <p:cNvSpPr/>
                  <p:nvPr/>
                </p:nvSpPr>
                <p:spPr>
                  <a:xfrm>
                    <a:off x="8835" y="3795"/>
                    <a:ext cx="513" cy="936"/>
                  </a:xfrm>
                  <a:custGeom>
                    <a:avLst/>
                    <a:gdLst/>
                    <a:ahLst/>
                    <a:cxnLst>
                      <a:cxn ang="0">
                        <a:pos x="13" y="0"/>
                      </a:cxn>
                      <a:cxn ang="0">
                        <a:pos x="0" y="936"/>
                      </a:cxn>
                      <a:cxn ang="0">
                        <a:pos x="10" y="468"/>
                      </a:cxn>
                    </a:cxnLst>
                    <a:pathLst>
                      <a:path w="22048" h="43200" fill="none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</a:path>
                      <a:path w="22048" h="43200" stroke="0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  <a:lnTo>
                          <a:pt x="448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50258" name="Group 84"/>
                <p:cNvGrpSpPr/>
                <p:nvPr/>
              </p:nvGrpSpPr>
              <p:grpSpPr>
                <a:xfrm>
                  <a:off x="8835" y="4725"/>
                  <a:ext cx="526" cy="1879"/>
                  <a:chOff x="8835" y="2852"/>
                  <a:chExt cx="526" cy="1879"/>
                </a:xfrm>
              </p:grpSpPr>
              <p:sp>
                <p:nvSpPr>
                  <p:cNvPr id="50259" name="Arc 85"/>
                  <p:cNvSpPr/>
                  <p:nvPr/>
                </p:nvSpPr>
                <p:spPr>
                  <a:xfrm>
                    <a:off x="8848" y="2852"/>
                    <a:ext cx="513" cy="936"/>
                  </a:xfrm>
                  <a:custGeom>
                    <a:avLst/>
                    <a:gdLst/>
                    <a:ahLst/>
                    <a:cxnLst>
                      <a:cxn ang="0">
                        <a:pos x="13" y="0"/>
                      </a:cxn>
                      <a:cxn ang="0">
                        <a:pos x="0" y="936"/>
                      </a:cxn>
                      <a:cxn ang="0">
                        <a:pos x="10" y="468"/>
                      </a:cxn>
                    </a:cxnLst>
                    <a:pathLst>
                      <a:path w="22048" h="43200" fill="none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</a:path>
                      <a:path w="22048" h="43200" stroke="0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  <a:lnTo>
                          <a:pt x="448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0260" name="Arc 86"/>
                  <p:cNvSpPr/>
                  <p:nvPr/>
                </p:nvSpPr>
                <p:spPr>
                  <a:xfrm>
                    <a:off x="8835" y="3795"/>
                    <a:ext cx="513" cy="936"/>
                  </a:xfrm>
                  <a:custGeom>
                    <a:avLst/>
                    <a:gdLst/>
                    <a:ahLst/>
                    <a:cxnLst>
                      <a:cxn ang="0">
                        <a:pos x="13" y="0"/>
                      </a:cxn>
                      <a:cxn ang="0">
                        <a:pos x="0" y="936"/>
                      </a:cxn>
                      <a:cxn ang="0">
                        <a:pos x="10" y="468"/>
                      </a:cxn>
                    </a:cxnLst>
                    <a:pathLst>
                      <a:path w="22048" h="43200" fill="none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</a:path>
                      <a:path w="22048" h="43200" stroke="0">
                        <a:moveTo>
                          <a:pt x="551" y="0"/>
                        </a:moveTo>
                        <a:cubicBezTo>
                          <a:pt x="12440" y="57"/>
                          <a:pt x="22048" y="9711"/>
                          <a:pt x="22048" y="21600"/>
                        </a:cubicBezTo>
                        <a:cubicBezTo>
                          <a:pt x="22048" y="33529"/>
                          <a:pt x="12377" y="43200"/>
                          <a:pt x="448" y="43200"/>
                        </a:cubicBezTo>
                        <a:cubicBezTo>
                          <a:pt x="298" y="43200"/>
                          <a:pt x="149" y="43198"/>
                          <a:pt x="-1" y="43195"/>
                        </a:cubicBezTo>
                        <a:lnTo>
                          <a:pt x="448" y="21600"/>
                        </a:ln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sp>
            <p:nvSpPr>
              <p:cNvPr id="50261" name="Arc 87"/>
              <p:cNvSpPr/>
              <p:nvPr/>
            </p:nvSpPr>
            <p:spPr>
              <a:xfrm>
                <a:off x="5595" y="8943"/>
                <a:ext cx="513" cy="936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936"/>
                  </a:cxn>
                  <a:cxn ang="0">
                    <a:pos x="10" y="468"/>
                  </a:cxn>
                </a:cxnLst>
                <a:pathLst>
                  <a:path w="22048" h="43200" fill="none">
                    <a:moveTo>
                      <a:pt x="551" y="0"/>
                    </a:moveTo>
                    <a:cubicBezTo>
                      <a:pt x="12440" y="57"/>
                      <a:pt x="22048" y="9711"/>
                      <a:pt x="22048" y="21600"/>
                    </a:cubicBezTo>
                    <a:cubicBezTo>
                      <a:pt x="22048" y="33529"/>
                      <a:pt x="12377" y="43200"/>
                      <a:pt x="448" y="43200"/>
                    </a:cubicBezTo>
                    <a:cubicBezTo>
                      <a:pt x="298" y="43200"/>
                      <a:pt x="149" y="43198"/>
                      <a:pt x="-1" y="43195"/>
                    </a:cubicBezTo>
                  </a:path>
                  <a:path w="22048" h="43200" stroke="0">
                    <a:moveTo>
                      <a:pt x="551" y="0"/>
                    </a:moveTo>
                    <a:cubicBezTo>
                      <a:pt x="12440" y="57"/>
                      <a:pt x="22048" y="9711"/>
                      <a:pt x="22048" y="21600"/>
                    </a:cubicBezTo>
                    <a:cubicBezTo>
                      <a:pt x="22048" y="33529"/>
                      <a:pt x="12377" y="43200"/>
                      <a:pt x="448" y="43200"/>
                    </a:cubicBezTo>
                    <a:cubicBezTo>
                      <a:pt x="298" y="43200"/>
                      <a:pt x="149" y="43198"/>
                      <a:pt x="-1" y="43195"/>
                    </a:cubicBezTo>
                    <a:lnTo>
                      <a:pt x="448" y="2160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50262" name="Line 88"/>
            <p:cNvSpPr/>
            <p:nvPr/>
          </p:nvSpPr>
          <p:spPr>
            <a:xfrm flipH="1">
              <a:off x="1175" y="3248"/>
              <a:ext cx="429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63" name="Line 89"/>
            <p:cNvSpPr/>
            <p:nvPr/>
          </p:nvSpPr>
          <p:spPr>
            <a:xfrm flipH="1">
              <a:off x="495" y="2976"/>
              <a:ext cx="652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64" name="Line 90"/>
            <p:cNvSpPr/>
            <p:nvPr/>
          </p:nvSpPr>
          <p:spPr>
            <a:xfrm flipH="1">
              <a:off x="504" y="3675"/>
              <a:ext cx="1125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0265" name="Group 91"/>
            <p:cNvGrpSpPr/>
            <p:nvPr/>
          </p:nvGrpSpPr>
          <p:grpSpPr>
            <a:xfrm>
              <a:off x="385" y="3012"/>
              <a:ext cx="319" cy="653"/>
              <a:chOff x="4400" y="2278"/>
              <a:chExt cx="319" cy="653"/>
            </a:xfrm>
          </p:grpSpPr>
          <p:sp>
            <p:nvSpPr>
              <p:cNvPr id="50266" name="Rectangle 92"/>
              <p:cNvSpPr/>
              <p:nvPr/>
            </p:nvSpPr>
            <p:spPr>
              <a:xfrm>
                <a:off x="4400" y="2448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1434" tIns="45717" rIns="91434" bIns="45717" anchor="t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i="1" baseline="-25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67" name="Line 93"/>
              <p:cNvSpPr/>
              <p:nvPr/>
            </p:nvSpPr>
            <p:spPr>
              <a:xfrm>
                <a:off x="4513" y="2704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50268" name="Line 94"/>
              <p:cNvSpPr/>
              <p:nvPr/>
            </p:nvSpPr>
            <p:spPr>
              <a:xfrm>
                <a:off x="4522" y="2278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</p:grpSp>
        <p:grpSp>
          <p:nvGrpSpPr>
            <p:cNvPr id="50269" name="Group 95"/>
            <p:cNvGrpSpPr/>
            <p:nvPr/>
          </p:nvGrpSpPr>
          <p:grpSpPr>
            <a:xfrm>
              <a:off x="1448" y="3257"/>
              <a:ext cx="319" cy="417"/>
              <a:chOff x="3325" y="2523"/>
              <a:chExt cx="319" cy="417"/>
            </a:xfrm>
          </p:grpSpPr>
          <p:sp>
            <p:nvSpPr>
              <p:cNvPr id="50270" name="Rectangle 96"/>
              <p:cNvSpPr/>
              <p:nvPr/>
            </p:nvSpPr>
            <p:spPr>
              <a:xfrm>
                <a:off x="3325" y="2587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1434" tIns="45717" rIns="91434" bIns="45717" anchor="t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i="1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i="1" baseline="-25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71" name="Line 97"/>
              <p:cNvSpPr/>
              <p:nvPr/>
            </p:nvSpPr>
            <p:spPr>
              <a:xfrm>
                <a:off x="3470" y="2803"/>
                <a:ext cx="0" cy="13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50272" name="Line 98"/>
              <p:cNvSpPr/>
              <p:nvPr/>
            </p:nvSpPr>
            <p:spPr>
              <a:xfrm>
                <a:off x="3460" y="2523"/>
                <a:ext cx="0" cy="1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</p:grpSp>
      </p:grpSp>
      <p:sp>
        <p:nvSpPr>
          <p:cNvPr id="35939" name="Rectangle 99"/>
          <p:cNvSpPr/>
          <p:nvPr/>
        </p:nvSpPr>
        <p:spPr>
          <a:xfrm>
            <a:off x="2895600" y="6032500"/>
            <a:ext cx="2216150" cy="579438"/>
          </a:xfrm>
          <a:prstGeom prst="rect">
            <a:avLst/>
          </a:prstGeom>
          <a:noFill/>
          <a:ln w="9525">
            <a:noFill/>
          </a:ln>
        </p:spPr>
        <p:txBody>
          <a:bodyPr wrap="none" lIns="91434" tIns="45717" rIns="91434" bIns="45717" anchor="t">
            <a:spAutoFit/>
          </a:bodyPr>
          <a:p>
            <a:r>
              <a:rPr lang="zh-CN" altLang="en-US" sz="3200" dirty="0">
                <a:solidFill>
                  <a:srgbClr val="042FBC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降压变压器</a:t>
            </a:r>
            <a:endParaRPr lang="zh-CN" altLang="en-US" sz="3200" dirty="0">
              <a:solidFill>
                <a:srgbClr val="042FBC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35915" grpId="0"/>
      <p:bldP spid="359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矩形 27651"/>
          <p:cNvSpPr/>
          <p:nvPr/>
        </p:nvSpPr>
        <p:spPr>
          <a:xfrm>
            <a:off x="1779588" y="813276"/>
            <a:ext cx="8497887" cy="224536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r>
              <a:rPr kumimoji="1" lang="zh-CN" altLang="en-US" sz="2800" b="1" dirty="0">
                <a:latin typeface="宋体" panose="02010600030101010101" pitchFamily="2" charset="-122"/>
              </a:rPr>
              <a:t>例4. 如图所示，理想变压器的原线圈接上220V交流电压，副线圈有A、B两组，A组接4Ω的电阻，B组接规格为“10V24W”的灯泡。已知A组的线圈匝数为30匝，两端电压为6V，灯泡正常发光，求原线圈的匝数和电流。</a:t>
            </a:r>
            <a:endParaRPr kumimoji="1" lang="zh-CN" altLang="en-US" sz="2800" b="1" dirty="0">
              <a:latin typeface="宋体" panose="02010600030101010101" pitchFamily="2" charset="-122"/>
            </a:endParaRPr>
          </a:p>
        </p:txBody>
      </p:sp>
      <p:pic>
        <p:nvPicPr>
          <p:cNvPr id="50178" name="图片 276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0263" y="3695700"/>
            <a:ext cx="3203575" cy="28527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7655" name="对象 27654"/>
          <p:cNvGraphicFramePr/>
          <p:nvPr/>
        </p:nvGraphicFramePr>
        <p:xfrm>
          <a:off x="2066925" y="3624263"/>
          <a:ext cx="48990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2" imgW="1866900" imgH="431800" progId="Equation.DSMT4">
                  <p:embed/>
                </p:oleObj>
              </mc:Choice>
              <mc:Fallback>
                <p:oleObj name="" r:id="rId2" imgW="1866900" imgH="431800" progId="Equation.DSMT4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6925" y="3624263"/>
                        <a:ext cx="4899025" cy="935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对象 27655"/>
          <p:cNvGraphicFramePr/>
          <p:nvPr/>
        </p:nvGraphicFramePr>
        <p:xfrm>
          <a:off x="2082800" y="4752975"/>
          <a:ext cx="231457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4" imgW="1231265" imgH="419100" progId="Equation.DSMT4">
                  <p:embed/>
                </p:oleObj>
              </mc:Choice>
              <mc:Fallback>
                <p:oleObj name="" r:id="rId4" imgW="1231265" imgH="419100" progId="Equation.DSMT4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2800" y="4752975"/>
                        <a:ext cx="2314575" cy="814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7" name="对象 27656"/>
          <p:cNvGraphicFramePr/>
          <p:nvPr/>
        </p:nvGraphicFramePr>
        <p:xfrm>
          <a:off x="2066925" y="5837238"/>
          <a:ext cx="442753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6" imgW="2057400" imgH="431800" progId="Equation.DSMT4">
                  <p:embed/>
                </p:oleObj>
              </mc:Choice>
              <mc:Fallback>
                <p:oleObj name="" r:id="rId6" imgW="2057400" imgH="431800" progId="Equation.DSMT4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6925" y="5837238"/>
                        <a:ext cx="4427538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097" descr="三 峡 全 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8013" y="1546225"/>
            <a:ext cx="3186112" cy="1858963"/>
          </a:xfrm>
          <a:prstGeom prst="rect">
            <a:avLst/>
          </a:prstGeom>
          <a:noFill/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4100" name="对象 4099"/>
          <p:cNvGraphicFramePr/>
          <p:nvPr/>
        </p:nvGraphicFramePr>
        <p:xfrm>
          <a:off x="8002588" y="1309688"/>
          <a:ext cx="2220912" cy="235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2" imgW="3181350" imgH="2028825" progId="Paint.Picture">
                  <p:embed/>
                </p:oleObj>
              </mc:Choice>
              <mc:Fallback>
                <p:oleObj name="" r:id="rId2" imgW="3181350" imgH="2028825" progId="Paint.Picture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02588" y="1309688"/>
                        <a:ext cx="2220912" cy="2354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3" name="图片 4102" descr="输电联网"/>
          <p:cNvPicPr>
            <a:picLocks noChangeAspect="1"/>
          </p:cNvPicPr>
          <p:nvPr/>
        </p:nvPicPr>
        <p:blipFill>
          <a:blip r:embed="rId4"/>
          <a:srcRect l="25714"/>
          <a:stretch>
            <a:fillRect/>
          </a:stretch>
        </p:blipFill>
        <p:spPr>
          <a:xfrm>
            <a:off x="5162550" y="1530350"/>
            <a:ext cx="2671763" cy="186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63" name="图片 33862"/>
          <p:cNvPicPr>
            <a:picLocks noChangeAspect="1"/>
          </p:cNvPicPr>
          <p:nvPr/>
        </p:nvPicPr>
        <p:blipFill>
          <a:blip r:embed="rId5">
            <a:clrChange>
              <a:clrFrom>
                <a:srgbClr val="19340B"/>
              </a:clrFrom>
              <a:clrTo>
                <a:srgbClr val="19340B">
                  <a:alpha val="0"/>
                </a:srgbClr>
              </a:clrTo>
            </a:clrChange>
          </a:blip>
          <a:srcRect l="3542" t="7578" r="2744" b="16367"/>
          <a:stretch>
            <a:fillRect/>
          </a:stretch>
        </p:blipFill>
        <p:spPr>
          <a:xfrm>
            <a:off x="1755775" y="3663950"/>
            <a:ext cx="8401050" cy="3097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文本框 13321"/>
          <p:cNvSpPr txBox="1"/>
          <p:nvPr/>
        </p:nvSpPr>
        <p:spPr>
          <a:xfrm>
            <a:off x="1268095" y="726440"/>
            <a:ext cx="700913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微软雅黑" panose="020B0503020204020204" pitchFamily="34" charset="-122"/>
                <a:sym typeface="+mn-ea"/>
              </a:rPr>
              <a:t>远距离输电的工作原理是什么？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9" name="对象 29698"/>
          <p:cNvGraphicFramePr/>
          <p:nvPr/>
        </p:nvGraphicFramePr>
        <p:xfrm>
          <a:off x="1168400" y="1351280"/>
          <a:ext cx="9144000" cy="341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" imgW="5419725" imgH="1885950" progId="Paint.Picture">
                  <p:embed/>
                </p:oleObj>
              </mc:Choice>
              <mc:Fallback>
                <p:oleObj name="" r:id="rId1" imgW="5419725" imgH="1885950" progId="Paint.Picture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8400" y="1351280"/>
                        <a:ext cx="9144000" cy="341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65538"/>
          <p:cNvSpPr/>
          <p:nvPr/>
        </p:nvSpPr>
        <p:spPr>
          <a:xfrm>
            <a:off x="1751013" y="4674871"/>
            <a:ext cx="8137525" cy="953135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输电过程的电能损失在输电线及变压器上，若变压器是理想的，则电能的损失仅为输电线上发热损失：</a:t>
            </a:r>
            <a:endParaRPr lang="zh-CN" altLang="en-US" sz="28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490778" y="758508"/>
            <a:ext cx="1365250" cy="528637"/>
            <a:chOff x="9833" y="382"/>
            <a:chExt cx="2150" cy="834"/>
          </a:xfrm>
        </p:grpSpPr>
        <p:sp>
          <p:nvSpPr>
            <p:cNvPr id="12" name="圆角矩形标注 11"/>
            <p:cNvSpPr/>
            <p:nvPr/>
          </p:nvSpPr>
          <p:spPr>
            <a:xfrm>
              <a:off x="9833" y="402"/>
              <a:ext cx="2151" cy="794"/>
            </a:xfrm>
            <a:prstGeom prst="wedgeRoundRectCallout">
              <a:avLst>
                <a:gd name="adj1" fmla="val -81520"/>
                <a:gd name="adj2" fmla="val 96473"/>
                <a:gd name="adj3" fmla="val 16667"/>
              </a:avLst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13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098" y="382"/>
            <a:ext cx="1621" cy="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3" imgW="444500" imgH="228600" progId="Equation.KSEE3">
                    <p:embed/>
                  </p:oleObj>
                </mc:Choice>
                <mc:Fallback>
                  <p:oleObj name="" r:id="rId3" imgW="444500" imgH="228600" progId="Equation.KSEE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098" y="382"/>
                          <a:ext cx="1621" cy="8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75025" y="5629275"/>
          <a:ext cx="3783013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5" imgW="1612900" imgH="545465" progId="Equation.KSEE3">
                  <p:embed/>
                </p:oleObj>
              </mc:Choice>
              <mc:Fallback>
                <p:oleObj name="" r:id="rId5" imgW="1612900" imgH="545465" progId="Equation.KSEE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75025" y="5629275"/>
                        <a:ext cx="3783013" cy="1279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80313" y="4402138"/>
          <a:ext cx="1530350" cy="250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7" imgW="596900" imgH="977900" progId="Equation.KSEE3">
                  <p:embed/>
                </p:oleObj>
              </mc:Choice>
              <mc:Fallback>
                <p:oleObj name="" r:id="rId7" imgW="596900" imgH="977900" progId="Equation.KSEE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80313" y="4402138"/>
                        <a:ext cx="1530350" cy="2506662"/>
                      </a:xfrm>
                      <a:prstGeom prst="rect">
                        <a:avLst/>
                      </a:prstGeom>
                      <a:solidFill>
                        <a:srgbClr val="D1D1F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3" name="Text Box 3"/>
          <p:cNvSpPr txBox="1"/>
          <p:nvPr/>
        </p:nvSpPr>
        <p:spPr>
          <a:xfrm>
            <a:off x="1406525" y="830580"/>
            <a:ext cx="482219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434" tIns="45717" rIns="91434" bIns="45717" anchor="t">
            <a:spAutoFit/>
          </a:bodyPr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远距离输电过程电示意图</a:t>
            </a:r>
            <a:r>
              <a:rPr lang="zh-CN" altLang="en-US" sz="2800" dirty="0">
                <a:solidFill>
                  <a:srgbClr val="042FB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</a:t>
            </a:r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358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矩形 65538"/>
          <p:cNvSpPr/>
          <p:nvPr/>
        </p:nvSpPr>
        <p:spPr>
          <a:xfrm>
            <a:off x="1966913" y="902970"/>
            <a:ext cx="8137525" cy="953135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输电过程必然满足能量转化与守恒定律，所以上图中功率满足：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21000" y="1989138"/>
          <a:ext cx="1936750" cy="163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825500" imgH="698500" progId="Equation.KSEE3">
                  <p:embed/>
                </p:oleObj>
              </mc:Choice>
              <mc:Fallback>
                <p:oleObj name="" r:id="rId1" imgW="825500" imgH="698500" progId="Equation.KSEE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21000" y="1989138"/>
                        <a:ext cx="1936750" cy="1639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65538"/>
          <p:cNvSpPr/>
          <p:nvPr/>
        </p:nvSpPr>
        <p:spPr>
          <a:xfrm>
            <a:off x="1966913" y="3852546"/>
            <a:ext cx="8137525" cy="953135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但是要注意：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实际输电功率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是由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用户使用的功率决定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的：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28988" y="5030788"/>
          <a:ext cx="5602287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2387600" imgH="774065" progId="Equation.KSEE3">
                  <p:embed/>
                </p:oleObj>
              </mc:Choice>
              <mc:Fallback>
                <p:oleObj name="" r:id="rId3" imgW="2387600" imgH="774065" progId="Equation.KSEE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8988" y="5030788"/>
                        <a:ext cx="5602287" cy="1817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对象 29698"/>
          <p:cNvGraphicFramePr/>
          <p:nvPr/>
        </p:nvGraphicFramePr>
        <p:xfrm>
          <a:off x="4857750" y="1855788"/>
          <a:ext cx="5026025" cy="197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5419725" imgH="1885950" progId="Paint.Picture">
                  <p:embed/>
                </p:oleObj>
              </mc:Choice>
              <mc:Fallback>
                <p:oleObj name="" r:id="rId5" imgW="5419725" imgH="1885950" progId="Paint.Picture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7750" y="1855788"/>
                        <a:ext cx="5026025" cy="1973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1" grpId="0" bldLvl="0" animBg="1"/>
      <p:bldP spid="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矩形 65538"/>
          <p:cNvSpPr/>
          <p:nvPr/>
        </p:nvSpPr>
        <p:spPr>
          <a:xfrm>
            <a:off x="1687513" y="839946"/>
            <a:ext cx="8137525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输电过程电压比和电流比是由匝数比决定而固定</a:t>
            </a:r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charset="-122"/>
              </a:rPr>
              <a:t>：</a:t>
            </a:r>
            <a:endParaRPr lang="zh-CN" altLang="en-US" sz="28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sp>
        <p:nvSpPr>
          <p:cNvPr id="3" name="矩形 65538"/>
          <p:cNvSpPr/>
          <p:nvPr/>
        </p:nvSpPr>
        <p:spPr>
          <a:xfrm>
            <a:off x="1687513" y="5423853"/>
            <a:ext cx="8137525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pPr algn="l"/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但是，输入电压 U1是由电源决定的，所以：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9699" name="对象 29698"/>
          <p:cNvGraphicFramePr/>
          <p:nvPr/>
        </p:nvGraphicFramePr>
        <p:xfrm>
          <a:off x="4579938" y="1577975"/>
          <a:ext cx="541655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1" imgW="5419725" imgH="1885950" progId="Paint.Picture">
                  <p:embed/>
                </p:oleObj>
              </mc:Choice>
              <mc:Fallback>
                <p:oleObj name="" r:id="rId1" imgW="5419725" imgH="1885950" progId="Paint.Picture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9938" y="1577975"/>
                        <a:ext cx="5416550" cy="2197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90725" y="1577975"/>
          <a:ext cx="250348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3" imgW="1193800" imgH="444500" progId="Equation.KSEE3">
                  <p:embed/>
                </p:oleObj>
              </mc:Choice>
              <mc:Fallback>
                <p:oleObj name="" r:id="rId3" imgW="1193800" imgH="444500" progId="Equation.KSEE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0725" y="1577975"/>
                        <a:ext cx="2503488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84375" y="2589213"/>
          <a:ext cx="2509838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5" imgW="1117600" imgH="444500" progId="Equation.KSEE3">
                  <p:embed/>
                </p:oleObj>
              </mc:Choice>
              <mc:Fallback>
                <p:oleObj name="" r:id="rId5" imgW="1117600" imgH="444500" progId="Equation.KSEE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4375" y="2589213"/>
                        <a:ext cx="2509838" cy="1011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65538"/>
          <p:cNvSpPr/>
          <p:nvPr/>
        </p:nvSpPr>
        <p:spPr>
          <a:xfrm>
            <a:off x="1689100" y="3989546"/>
            <a:ext cx="2187575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并且满足：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38600" y="3989388"/>
          <a:ext cx="343693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7" imgW="1638300" imgH="241300" progId="Equation.KSEE3">
                  <p:embed/>
                </p:oleObj>
              </mc:Choice>
              <mc:Fallback>
                <p:oleObj name="" r:id="rId7" imgW="1638300" imgH="241300" progId="Equation.KSEE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8600" y="3989388"/>
                        <a:ext cx="3436938" cy="512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04073" y="6132513"/>
          <a:ext cx="69532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9" imgW="3314700" imgH="215900" progId="Equation.KSEE3">
                  <p:embed/>
                </p:oleObj>
              </mc:Choice>
              <mc:Fallback>
                <p:oleObj name="" r:id="rId9" imgW="3314700" imgH="215900" progId="Equation.KSEE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04073" y="6132513"/>
                        <a:ext cx="6953250" cy="458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28938" y="4689475"/>
          <a:ext cx="73533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11" imgW="3505200" imgH="228600" progId="Equation.KSEE3">
                  <p:embed/>
                </p:oleObj>
              </mc:Choice>
              <mc:Fallback>
                <p:oleObj name="" r:id="rId11" imgW="3505200" imgH="228600" progId="Equation.KSEE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28938" y="4689475"/>
                        <a:ext cx="7353300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65538"/>
          <p:cNvSpPr/>
          <p:nvPr/>
        </p:nvSpPr>
        <p:spPr>
          <a:xfrm>
            <a:off x="1671638" y="4618197"/>
            <a:ext cx="1257300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p>
            <a:pPr algn="l"/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所以：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1" grpId="0" bldLvl="0" animBg="1"/>
      <p:bldP spid="3" grpId="0" bldLvl="0" animBg="1"/>
      <p:bldP spid="8" grpId="0" bldLvl="0" animBg="1"/>
      <p:bldP spid="1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27649"/>
          <p:cNvSpPr/>
          <p:nvPr/>
        </p:nvSpPr>
        <p:spPr>
          <a:xfrm>
            <a:off x="1744663" y="581025"/>
            <a:ext cx="8624887" cy="31921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266700" algn="just">
              <a:lnSpc>
                <a:spcPct val="120000"/>
              </a:lnSpc>
              <a:buClr>
                <a:schemeClr val="bg1"/>
              </a:buClr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例5. 发电机输出功率为100 kW，输出电压是250V，输电线的总电阻为0.1Ω.求：(1)如果直接输电,用户得到的电压和电功率各是多少？(2)如果先用匝数比为1:10的理想升压变压器升压后输电,到用户处再用匝数比10:1的理想降压变压器降压,用户得到的电压和电功率各是多少？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6630" name="对象 26629"/>
          <p:cNvGraphicFramePr/>
          <p:nvPr/>
        </p:nvGraphicFramePr>
        <p:xfrm>
          <a:off x="2060575" y="4433888"/>
          <a:ext cx="7296150" cy="246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" imgW="9728200" imgH="3302000" progId="Photoshop.Image.5">
                  <p:embed/>
                </p:oleObj>
              </mc:Choice>
              <mc:Fallback>
                <p:oleObj name="" r:id="rId1" imgW="9728200" imgH="3302000" progId="Photoshop.Image.5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0575" y="4433888"/>
                        <a:ext cx="7296150" cy="2462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文本框 4"/>
          <p:cNvSpPr txBox="1"/>
          <p:nvPr/>
        </p:nvSpPr>
        <p:spPr>
          <a:xfrm>
            <a:off x="1873250" y="3911600"/>
            <a:ext cx="8035925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解：（1）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直接输电给用户时的电路如下图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 bldLvl="0" animBg="1"/>
      <p:bldP spid="276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31" name="对象 26630"/>
          <p:cNvGraphicFramePr/>
          <p:nvPr/>
        </p:nvGraphicFramePr>
        <p:xfrm>
          <a:off x="2857500" y="3305175"/>
          <a:ext cx="3573463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" imgW="1587500" imgH="405765" progId="Equation.3">
                  <p:embed/>
                </p:oleObj>
              </mc:Choice>
              <mc:Fallback>
                <p:oleObj name="" r:id="rId1" imgW="1587500" imgH="405765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57500" y="3305175"/>
                        <a:ext cx="3573463" cy="915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2" name="对象 26631"/>
          <p:cNvGraphicFramePr/>
          <p:nvPr/>
        </p:nvGraphicFramePr>
        <p:xfrm>
          <a:off x="2855913" y="4522788"/>
          <a:ext cx="61801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3" imgW="2705100" imgH="241300" progId="Equation.3">
                  <p:embed/>
                </p:oleObj>
              </mc:Choice>
              <mc:Fallback>
                <p:oleObj name="" r:id="rId3" imgW="2705100" imgH="241300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5913" y="4522788"/>
                        <a:ext cx="6180137" cy="55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对象 26632"/>
          <p:cNvGraphicFramePr/>
          <p:nvPr/>
        </p:nvGraphicFramePr>
        <p:xfrm>
          <a:off x="2857500" y="5467350"/>
          <a:ext cx="56340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5" imgW="2501900" imgH="508000" progId="Equation.3">
                  <p:embed/>
                </p:oleObj>
              </mc:Choice>
              <mc:Fallback>
                <p:oleObj name="" r:id="rId5" imgW="2501900" imgH="508000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7500" y="5467350"/>
                        <a:ext cx="5634038" cy="1143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2174875" y="695325"/>
          <a:ext cx="7296150" cy="246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7" imgW="9728200" imgH="3302000" progId="Photoshop.Image.5">
                  <p:embed/>
                </p:oleObj>
              </mc:Choice>
              <mc:Fallback>
                <p:oleObj name="" r:id="rId7" imgW="9728200" imgH="3302000" progId="Photoshop.Image.5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74875" y="695325"/>
                        <a:ext cx="7296150" cy="2462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31" name="对象 26630"/>
          <p:cNvGraphicFramePr/>
          <p:nvPr/>
        </p:nvGraphicFramePr>
        <p:xfrm>
          <a:off x="2066925" y="3925888"/>
          <a:ext cx="3775075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1" imgW="1676400" imgH="444500" progId="Equation.3">
                  <p:embed/>
                </p:oleObj>
              </mc:Choice>
              <mc:Fallback>
                <p:oleObj name="" r:id="rId1" imgW="1676400" imgH="444500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6925" y="3925888"/>
                        <a:ext cx="3775075" cy="1001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2" name="对象 26631"/>
          <p:cNvGraphicFramePr/>
          <p:nvPr/>
        </p:nvGraphicFramePr>
        <p:xfrm>
          <a:off x="2111375" y="4694238"/>
          <a:ext cx="551338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3" imgW="2413000" imgH="444500" progId="Equation.3">
                  <p:embed/>
                </p:oleObj>
              </mc:Choice>
              <mc:Fallback>
                <p:oleObj name="" r:id="rId3" imgW="2413000" imgH="444500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1375" y="4694238"/>
                        <a:ext cx="5513388" cy="1019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对象 26632"/>
          <p:cNvGraphicFramePr/>
          <p:nvPr/>
        </p:nvGraphicFramePr>
        <p:xfrm>
          <a:off x="2068513" y="5681663"/>
          <a:ext cx="7493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5" imgW="3327400" imgH="254000" progId="Equation.3">
                  <p:embed/>
                </p:oleObj>
              </mc:Choice>
              <mc:Fallback>
                <p:oleObj name="" r:id="rId5" imgW="3327400" imgH="254000" progId="Equation.3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68513" y="5681663"/>
                        <a:ext cx="749300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54" name="组合 27653"/>
          <p:cNvGrpSpPr/>
          <p:nvPr/>
        </p:nvGrpSpPr>
        <p:grpSpPr>
          <a:xfrm>
            <a:off x="1444625" y="1372235"/>
            <a:ext cx="8569325" cy="2386965"/>
            <a:chOff x="612" y="1071"/>
            <a:chExt cx="4717" cy="1613"/>
          </a:xfrm>
        </p:grpSpPr>
        <p:grpSp>
          <p:nvGrpSpPr>
            <p:cNvPr id="59398" name="组合 27654"/>
            <p:cNvGrpSpPr/>
            <p:nvPr/>
          </p:nvGrpSpPr>
          <p:grpSpPr>
            <a:xfrm>
              <a:off x="612" y="1071"/>
              <a:ext cx="4717" cy="1613"/>
              <a:chOff x="612" y="1071"/>
              <a:chExt cx="4717" cy="1613"/>
            </a:xfrm>
          </p:grpSpPr>
          <p:grpSp>
            <p:nvGrpSpPr>
              <p:cNvPr id="59399" name="组合 27655"/>
              <p:cNvGrpSpPr>
                <a:grpSpLocks noChangeAspect="1"/>
              </p:cNvGrpSpPr>
              <p:nvPr/>
            </p:nvGrpSpPr>
            <p:grpSpPr>
              <a:xfrm>
                <a:off x="612" y="1071"/>
                <a:ext cx="4717" cy="1613"/>
                <a:chOff x="612" y="1071"/>
                <a:chExt cx="4717" cy="1613"/>
              </a:xfrm>
            </p:grpSpPr>
            <p:sp>
              <p:nvSpPr>
                <p:cNvPr id="59400" name="矩形 27656"/>
                <p:cNvSpPr>
                  <a:spLocks noChangeAspect="1" noTextEdit="1"/>
                </p:cNvSpPr>
                <p:nvPr/>
              </p:nvSpPr>
              <p:spPr>
                <a:xfrm>
                  <a:off x="612" y="1071"/>
                  <a:ext cx="4717" cy="161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01" name="矩形 27657"/>
                <p:cNvSpPr/>
                <p:nvPr/>
              </p:nvSpPr>
              <p:spPr>
                <a:xfrm>
                  <a:off x="755" y="1819"/>
                  <a:ext cx="91" cy="371"/>
                </a:xfrm>
                <a:prstGeom prst="rect">
                  <a:avLst/>
                </a:prstGeom>
                <a:solidFill>
                  <a:srgbClr val="121415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02" name="矩形 27658"/>
                <p:cNvSpPr/>
                <p:nvPr/>
              </p:nvSpPr>
              <p:spPr>
                <a:xfrm>
                  <a:off x="755" y="1819"/>
                  <a:ext cx="91" cy="371"/>
                </a:xfrm>
                <a:prstGeom prst="rect">
                  <a:avLst/>
                </a:prstGeom>
                <a:noFill/>
                <a:ln w="23813" cap="flat" cmpd="sng">
                  <a:solidFill>
                    <a:srgbClr val="1F1A17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03" name="任意多边形 27659"/>
                <p:cNvSpPr/>
                <p:nvPr/>
              </p:nvSpPr>
              <p:spPr>
                <a:xfrm>
                  <a:off x="1948" y="1630"/>
                  <a:ext cx="38" cy="73"/>
                </a:xfrm>
                <a:custGeom>
                  <a:avLst/>
                  <a:gdLst/>
                  <a:ahLst/>
                  <a:cxnLst/>
                  <a:pathLst>
                    <a:path w="38" h="73">
                      <a:moveTo>
                        <a:pt x="38" y="73"/>
                      </a:moveTo>
                      <a:lnTo>
                        <a:pt x="30" y="73"/>
                      </a:lnTo>
                      <a:lnTo>
                        <a:pt x="22" y="73"/>
                      </a:lnTo>
                      <a:lnTo>
                        <a:pt x="15" y="66"/>
                      </a:lnTo>
                      <a:lnTo>
                        <a:pt x="7" y="66"/>
                      </a:lnTo>
                      <a:lnTo>
                        <a:pt x="7" y="59"/>
                      </a:lnTo>
                      <a:lnTo>
                        <a:pt x="0" y="51"/>
                      </a:lnTo>
                      <a:lnTo>
                        <a:pt x="0" y="44"/>
                      </a:lnTo>
                      <a:lnTo>
                        <a:pt x="0" y="37"/>
                      </a:lnTo>
                      <a:lnTo>
                        <a:pt x="0" y="30"/>
                      </a:lnTo>
                      <a:lnTo>
                        <a:pt x="0" y="22"/>
                      </a:lnTo>
                      <a:lnTo>
                        <a:pt x="7" y="15"/>
                      </a:lnTo>
                      <a:lnTo>
                        <a:pt x="7" y="8"/>
                      </a:lnTo>
                      <a:lnTo>
                        <a:pt x="15" y="0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04" name="任意多边形 27660"/>
                <p:cNvSpPr/>
                <p:nvPr/>
              </p:nvSpPr>
              <p:spPr>
                <a:xfrm>
                  <a:off x="3767" y="1630"/>
                  <a:ext cx="37" cy="73"/>
                </a:xfrm>
                <a:custGeom>
                  <a:avLst/>
                  <a:gdLst/>
                  <a:ahLst/>
                  <a:cxnLst/>
                  <a:pathLst>
                    <a:path w="37" h="73">
                      <a:moveTo>
                        <a:pt x="0" y="73"/>
                      </a:moveTo>
                      <a:lnTo>
                        <a:pt x="7" y="73"/>
                      </a:lnTo>
                      <a:lnTo>
                        <a:pt x="15" y="73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30" y="59"/>
                      </a:lnTo>
                      <a:lnTo>
                        <a:pt x="37" y="51"/>
                      </a:lnTo>
                      <a:lnTo>
                        <a:pt x="37" y="44"/>
                      </a:lnTo>
                      <a:lnTo>
                        <a:pt x="37" y="37"/>
                      </a:lnTo>
                      <a:lnTo>
                        <a:pt x="37" y="30"/>
                      </a:lnTo>
                      <a:lnTo>
                        <a:pt x="37" y="22"/>
                      </a:lnTo>
                      <a:lnTo>
                        <a:pt x="30" y="15"/>
                      </a:lnTo>
                      <a:lnTo>
                        <a:pt x="22" y="8"/>
                      </a:lnTo>
                      <a:lnTo>
                        <a:pt x="22" y="0"/>
                      </a:lnTo>
                      <a:lnTo>
                        <a:pt x="15" y="0"/>
                      </a:lnTo>
                      <a:lnTo>
                        <a:pt x="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05" name="任意多边形 27661"/>
                <p:cNvSpPr/>
                <p:nvPr/>
              </p:nvSpPr>
              <p:spPr>
                <a:xfrm>
                  <a:off x="1948" y="1703"/>
                  <a:ext cx="38" cy="80"/>
                </a:xfrm>
                <a:custGeom>
                  <a:avLst/>
                  <a:gdLst/>
                  <a:ahLst/>
                  <a:cxnLst/>
                  <a:pathLst>
                    <a:path w="38" h="80">
                      <a:moveTo>
                        <a:pt x="38" y="80"/>
                      </a:moveTo>
                      <a:lnTo>
                        <a:pt x="30" y="80"/>
                      </a:lnTo>
                      <a:lnTo>
                        <a:pt x="22" y="73"/>
                      </a:lnTo>
                      <a:lnTo>
                        <a:pt x="15" y="73"/>
                      </a:lnTo>
                      <a:lnTo>
                        <a:pt x="7" y="66"/>
                      </a:lnTo>
                      <a:lnTo>
                        <a:pt x="7" y="58"/>
                      </a:lnTo>
                      <a:lnTo>
                        <a:pt x="0" y="51"/>
                      </a:lnTo>
                      <a:lnTo>
                        <a:pt x="0" y="44"/>
                      </a:lnTo>
                      <a:lnTo>
                        <a:pt x="0" y="36"/>
                      </a:lnTo>
                      <a:lnTo>
                        <a:pt x="0" y="29"/>
                      </a:lnTo>
                      <a:lnTo>
                        <a:pt x="0" y="22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15" y="7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06" name="任意多边形 27662"/>
                <p:cNvSpPr/>
                <p:nvPr/>
              </p:nvSpPr>
              <p:spPr>
                <a:xfrm>
                  <a:off x="3767" y="1703"/>
                  <a:ext cx="37" cy="80"/>
                </a:xfrm>
                <a:custGeom>
                  <a:avLst/>
                  <a:gdLst/>
                  <a:ahLst/>
                  <a:cxnLst/>
                  <a:pathLst>
                    <a:path w="37" h="80">
                      <a:moveTo>
                        <a:pt x="0" y="80"/>
                      </a:moveTo>
                      <a:lnTo>
                        <a:pt x="7" y="80"/>
                      </a:lnTo>
                      <a:lnTo>
                        <a:pt x="15" y="73"/>
                      </a:lnTo>
                      <a:lnTo>
                        <a:pt x="22" y="73"/>
                      </a:lnTo>
                      <a:lnTo>
                        <a:pt x="22" y="66"/>
                      </a:lnTo>
                      <a:lnTo>
                        <a:pt x="30" y="58"/>
                      </a:lnTo>
                      <a:lnTo>
                        <a:pt x="37" y="51"/>
                      </a:lnTo>
                      <a:lnTo>
                        <a:pt x="37" y="44"/>
                      </a:lnTo>
                      <a:lnTo>
                        <a:pt x="37" y="36"/>
                      </a:lnTo>
                      <a:lnTo>
                        <a:pt x="37" y="29"/>
                      </a:lnTo>
                      <a:lnTo>
                        <a:pt x="37" y="22"/>
                      </a:lnTo>
                      <a:lnTo>
                        <a:pt x="30" y="15"/>
                      </a:lnTo>
                      <a:lnTo>
                        <a:pt x="22" y="15"/>
                      </a:lnTo>
                      <a:lnTo>
                        <a:pt x="22" y="7"/>
                      </a:lnTo>
                      <a:lnTo>
                        <a:pt x="15" y="0"/>
                      </a:lnTo>
                      <a:lnTo>
                        <a:pt x="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07" name="任意多边形 27663"/>
                <p:cNvSpPr/>
                <p:nvPr/>
              </p:nvSpPr>
              <p:spPr>
                <a:xfrm>
                  <a:off x="1714" y="1645"/>
                  <a:ext cx="68" cy="131"/>
                </a:xfrm>
                <a:custGeom>
                  <a:avLst/>
                  <a:gdLst/>
                  <a:ahLst/>
                  <a:cxnLst/>
                  <a:pathLst>
                    <a:path w="68" h="131">
                      <a:moveTo>
                        <a:pt x="0" y="131"/>
                      </a:moveTo>
                      <a:lnTo>
                        <a:pt x="15" y="124"/>
                      </a:lnTo>
                      <a:lnTo>
                        <a:pt x="30" y="124"/>
                      </a:lnTo>
                      <a:lnTo>
                        <a:pt x="38" y="116"/>
                      </a:lnTo>
                      <a:lnTo>
                        <a:pt x="53" y="109"/>
                      </a:lnTo>
                      <a:lnTo>
                        <a:pt x="60" y="102"/>
                      </a:lnTo>
                      <a:lnTo>
                        <a:pt x="60" y="87"/>
                      </a:lnTo>
                      <a:lnTo>
                        <a:pt x="68" y="73"/>
                      </a:lnTo>
                      <a:lnTo>
                        <a:pt x="68" y="65"/>
                      </a:lnTo>
                      <a:lnTo>
                        <a:pt x="68" y="51"/>
                      </a:lnTo>
                      <a:lnTo>
                        <a:pt x="60" y="36"/>
                      </a:lnTo>
                      <a:lnTo>
                        <a:pt x="60" y="29"/>
                      </a:lnTo>
                      <a:lnTo>
                        <a:pt x="53" y="15"/>
                      </a:lnTo>
                      <a:lnTo>
                        <a:pt x="38" y="7"/>
                      </a:lnTo>
                      <a:lnTo>
                        <a:pt x="30" y="0"/>
                      </a:lnTo>
                      <a:lnTo>
                        <a:pt x="15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08" name="任意多边形 27664"/>
                <p:cNvSpPr/>
                <p:nvPr/>
              </p:nvSpPr>
              <p:spPr>
                <a:xfrm>
                  <a:off x="3963" y="1645"/>
                  <a:ext cx="68" cy="131"/>
                </a:xfrm>
                <a:custGeom>
                  <a:avLst/>
                  <a:gdLst/>
                  <a:ahLst/>
                  <a:cxnLst/>
                  <a:pathLst>
                    <a:path w="68" h="131">
                      <a:moveTo>
                        <a:pt x="68" y="131"/>
                      </a:moveTo>
                      <a:lnTo>
                        <a:pt x="53" y="124"/>
                      </a:lnTo>
                      <a:lnTo>
                        <a:pt x="38" y="124"/>
                      </a:lnTo>
                      <a:lnTo>
                        <a:pt x="30" y="116"/>
                      </a:lnTo>
                      <a:lnTo>
                        <a:pt x="23" y="109"/>
                      </a:lnTo>
                      <a:lnTo>
                        <a:pt x="8" y="102"/>
                      </a:lnTo>
                      <a:lnTo>
                        <a:pt x="8" y="87"/>
                      </a:lnTo>
                      <a:lnTo>
                        <a:pt x="0" y="73"/>
                      </a:lnTo>
                      <a:lnTo>
                        <a:pt x="0" y="65"/>
                      </a:lnTo>
                      <a:lnTo>
                        <a:pt x="0" y="51"/>
                      </a:lnTo>
                      <a:lnTo>
                        <a:pt x="8" y="36"/>
                      </a:lnTo>
                      <a:lnTo>
                        <a:pt x="8" y="29"/>
                      </a:lnTo>
                      <a:lnTo>
                        <a:pt x="23" y="15"/>
                      </a:lnTo>
                      <a:lnTo>
                        <a:pt x="30" y="7"/>
                      </a:lnTo>
                      <a:lnTo>
                        <a:pt x="38" y="0"/>
                      </a:lnTo>
                      <a:lnTo>
                        <a:pt x="53" y="0"/>
                      </a:lnTo>
                      <a:lnTo>
                        <a:pt x="6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09" name="任意多边形 27665"/>
                <p:cNvSpPr/>
                <p:nvPr/>
              </p:nvSpPr>
              <p:spPr>
                <a:xfrm>
                  <a:off x="1714" y="1769"/>
                  <a:ext cx="68" cy="130"/>
                </a:xfrm>
                <a:custGeom>
                  <a:avLst/>
                  <a:gdLst/>
                  <a:ahLst/>
                  <a:cxnLst/>
                  <a:pathLst>
                    <a:path w="68" h="130">
                      <a:moveTo>
                        <a:pt x="0" y="130"/>
                      </a:moveTo>
                      <a:lnTo>
                        <a:pt x="15" y="130"/>
                      </a:lnTo>
                      <a:lnTo>
                        <a:pt x="30" y="130"/>
                      </a:lnTo>
                      <a:lnTo>
                        <a:pt x="38" y="123"/>
                      </a:lnTo>
                      <a:lnTo>
                        <a:pt x="53" y="116"/>
                      </a:lnTo>
                      <a:lnTo>
                        <a:pt x="60" y="101"/>
                      </a:lnTo>
                      <a:lnTo>
                        <a:pt x="60" y="94"/>
                      </a:lnTo>
                      <a:lnTo>
                        <a:pt x="68" y="79"/>
                      </a:lnTo>
                      <a:lnTo>
                        <a:pt x="68" y="65"/>
                      </a:lnTo>
                      <a:lnTo>
                        <a:pt x="68" y="58"/>
                      </a:lnTo>
                      <a:lnTo>
                        <a:pt x="60" y="43"/>
                      </a:lnTo>
                      <a:lnTo>
                        <a:pt x="60" y="29"/>
                      </a:lnTo>
                      <a:lnTo>
                        <a:pt x="53" y="21"/>
                      </a:lnTo>
                      <a:lnTo>
                        <a:pt x="38" y="14"/>
                      </a:lnTo>
                      <a:lnTo>
                        <a:pt x="30" y="7"/>
                      </a:lnTo>
                      <a:lnTo>
                        <a:pt x="15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10" name="任意多边形 27666"/>
                <p:cNvSpPr/>
                <p:nvPr/>
              </p:nvSpPr>
              <p:spPr>
                <a:xfrm>
                  <a:off x="3963" y="1769"/>
                  <a:ext cx="68" cy="130"/>
                </a:xfrm>
                <a:custGeom>
                  <a:avLst/>
                  <a:gdLst/>
                  <a:ahLst/>
                  <a:cxnLst/>
                  <a:pathLst>
                    <a:path w="68" h="130">
                      <a:moveTo>
                        <a:pt x="68" y="130"/>
                      </a:moveTo>
                      <a:lnTo>
                        <a:pt x="53" y="130"/>
                      </a:lnTo>
                      <a:lnTo>
                        <a:pt x="38" y="130"/>
                      </a:lnTo>
                      <a:lnTo>
                        <a:pt x="30" y="123"/>
                      </a:lnTo>
                      <a:lnTo>
                        <a:pt x="23" y="116"/>
                      </a:lnTo>
                      <a:lnTo>
                        <a:pt x="8" y="101"/>
                      </a:lnTo>
                      <a:lnTo>
                        <a:pt x="8" y="94"/>
                      </a:lnTo>
                      <a:lnTo>
                        <a:pt x="0" y="79"/>
                      </a:lnTo>
                      <a:lnTo>
                        <a:pt x="0" y="65"/>
                      </a:lnTo>
                      <a:lnTo>
                        <a:pt x="0" y="58"/>
                      </a:lnTo>
                      <a:lnTo>
                        <a:pt x="8" y="43"/>
                      </a:lnTo>
                      <a:lnTo>
                        <a:pt x="8" y="29"/>
                      </a:lnTo>
                      <a:lnTo>
                        <a:pt x="23" y="21"/>
                      </a:lnTo>
                      <a:lnTo>
                        <a:pt x="30" y="14"/>
                      </a:lnTo>
                      <a:lnTo>
                        <a:pt x="38" y="7"/>
                      </a:lnTo>
                      <a:lnTo>
                        <a:pt x="53" y="7"/>
                      </a:lnTo>
                      <a:lnTo>
                        <a:pt x="6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11" name="任意多边形 27667"/>
                <p:cNvSpPr/>
                <p:nvPr/>
              </p:nvSpPr>
              <p:spPr>
                <a:xfrm>
                  <a:off x="1714" y="1899"/>
                  <a:ext cx="68" cy="131"/>
                </a:xfrm>
                <a:custGeom>
                  <a:avLst/>
                  <a:gdLst/>
                  <a:ahLst/>
                  <a:cxnLst/>
                  <a:pathLst>
                    <a:path w="68" h="131">
                      <a:moveTo>
                        <a:pt x="0" y="131"/>
                      </a:moveTo>
                      <a:lnTo>
                        <a:pt x="15" y="131"/>
                      </a:lnTo>
                      <a:lnTo>
                        <a:pt x="30" y="124"/>
                      </a:lnTo>
                      <a:lnTo>
                        <a:pt x="38" y="117"/>
                      </a:lnTo>
                      <a:lnTo>
                        <a:pt x="53" y="109"/>
                      </a:lnTo>
                      <a:lnTo>
                        <a:pt x="60" y="102"/>
                      </a:lnTo>
                      <a:lnTo>
                        <a:pt x="60" y="95"/>
                      </a:lnTo>
                      <a:lnTo>
                        <a:pt x="68" y="80"/>
                      </a:lnTo>
                      <a:lnTo>
                        <a:pt x="68" y="66"/>
                      </a:lnTo>
                      <a:lnTo>
                        <a:pt x="68" y="51"/>
                      </a:lnTo>
                      <a:lnTo>
                        <a:pt x="60" y="44"/>
                      </a:lnTo>
                      <a:lnTo>
                        <a:pt x="60" y="29"/>
                      </a:lnTo>
                      <a:lnTo>
                        <a:pt x="53" y="22"/>
                      </a:lnTo>
                      <a:lnTo>
                        <a:pt x="38" y="15"/>
                      </a:lnTo>
                      <a:lnTo>
                        <a:pt x="30" y="8"/>
                      </a:lnTo>
                      <a:lnTo>
                        <a:pt x="15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12" name="任意多边形 27668"/>
                <p:cNvSpPr/>
                <p:nvPr/>
              </p:nvSpPr>
              <p:spPr>
                <a:xfrm>
                  <a:off x="3963" y="1899"/>
                  <a:ext cx="68" cy="131"/>
                </a:xfrm>
                <a:custGeom>
                  <a:avLst/>
                  <a:gdLst/>
                  <a:ahLst/>
                  <a:cxnLst/>
                  <a:pathLst>
                    <a:path w="68" h="131">
                      <a:moveTo>
                        <a:pt x="68" y="131"/>
                      </a:moveTo>
                      <a:lnTo>
                        <a:pt x="53" y="131"/>
                      </a:lnTo>
                      <a:lnTo>
                        <a:pt x="38" y="124"/>
                      </a:lnTo>
                      <a:lnTo>
                        <a:pt x="30" y="117"/>
                      </a:lnTo>
                      <a:lnTo>
                        <a:pt x="23" y="109"/>
                      </a:lnTo>
                      <a:lnTo>
                        <a:pt x="8" y="102"/>
                      </a:lnTo>
                      <a:lnTo>
                        <a:pt x="8" y="95"/>
                      </a:lnTo>
                      <a:lnTo>
                        <a:pt x="0" y="80"/>
                      </a:lnTo>
                      <a:lnTo>
                        <a:pt x="0" y="66"/>
                      </a:lnTo>
                      <a:lnTo>
                        <a:pt x="0" y="51"/>
                      </a:lnTo>
                      <a:lnTo>
                        <a:pt x="8" y="44"/>
                      </a:lnTo>
                      <a:lnTo>
                        <a:pt x="8" y="29"/>
                      </a:lnTo>
                      <a:lnTo>
                        <a:pt x="23" y="22"/>
                      </a:lnTo>
                      <a:lnTo>
                        <a:pt x="30" y="15"/>
                      </a:lnTo>
                      <a:lnTo>
                        <a:pt x="38" y="8"/>
                      </a:lnTo>
                      <a:lnTo>
                        <a:pt x="53" y="0"/>
                      </a:lnTo>
                      <a:lnTo>
                        <a:pt x="6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13" name="任意多边形 27669"/>
                <p:cNvSpPr/>
                <p:nvPr/>
              </p:nvSpPr>
              <p:spPr>
                <a:xfrm>
                  <a:off x="1714" y="2030"/>
                  <a:ext cx="68" cy="131"/>
                </a:xfrm>
                <a:custGeom>
                  <a:avLst/>
                  <a:gdLst/>
                  <a:ahLst/>
                  <a:cxnLst/>
                  <a:pathLst>
                    <a:path w="68" h="131">
                      <a:moveTo>
                        <a:pt x="0" y="131"/>
                      </a:moveTo>
                      <a:lnTo>
                        <a:pt x="15" y="131"/>
                      </a:lnTo>
                      <a:lnTo>
                        <a:pt x="30" y="124"/>
                      </a:lnTo>
                      <a:lnTo>
                        <a:pt x="38" y="116"/>
                      </a:lnTo>
                      <a:lnTo>
                        <a:pt x="53" y="109"/>
                      </a:lnTo>
                      <a:lnTo>
                        <a:pt x="60" y="102"/>
                      </a:lnTo>
                      <a:lnTo>
                        <a:pt x="60" y="87"/>
                      </a:lnTo>
                      <a:lnTo>
                        <a:pt x="68" y="80"/>
                      </a:lnTo>
                      <a:lnTo>
                        <a:pt x="68" y="65"/>
                      </a:lnTo>
                      <a:lnTo>
                        <a:pt x="68" y="51"/>
                      </a:lnTo>
                      <a:lnTo>
                        <a:pt x="60" y="36"/>
                      </a:lnTo>
                      <a:lnTo>
                        <a:pt x="60" y="29"/>
                      </a:lnTo>
                      <a:lnTo>
                        <a:pt x="53" y="15"/>
                      </a:lnTo>
                      <a:lnTo>
                        <a:pt x="38" y="7"/>
                      </a:lnTo>
                      <a:lnTo>
                        <a:pt x="30" y="0"/>
                      </a:lnTo>
                      <a:lnTo>
                        <a:pt x="15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14" name="任意多边形 27670"/>
                <p:cNvSpPr/>
                <p:nvPr/>
              </p:nvSpPr>
              <p:spPr>
                <a:xfrm>
                  <a:off x="3963" y="2030"/>
                  <a:ext cx="68" cy="131"/>
                </a:xfrm>
                <a:custGeom>
                  <a:avLst/>
                  <a:gdLst/>
                  <a:ahLst/>
                  <a:cxnLst/>
                  <a:pathLst>
                    <a:path w="68" h="131">
                      <a:moveTo>
                        <a:pt x="68" y="131"/>
                      </a:moveTo>
                      <a:lnTo>
                        <a:pt x="53" y="131"/>
                      </a:lnTo>
                      <a:lnTo>
                        <a:pt x="38" y="124"/>
                      </a:lnTo>
                      <a:lnTo>
                        <a:pt x="30" y="116"/>
                      </a:lnTo>
                      <a:lnTo>
                        <a:pt x="23" y="109"/>
                      </a:lnTo>
                      <a:lnTo>
                        <a:pt x="8" y="102"/>
                      </a:lnTo>
                      <a:lnTo>
                        <a:pt x="8" y="87"/>
                      </a:lnTo>
                      <a:lnTo>
                        <a:pt x="0" y="80"/>
                      </a:lnTo>
                      <a:lnTo>
                        <a:pt x="0" y="65"/>
                      </a:lnTo>
                      <a:lnTo>
                        <a:pt x="0" y="51"/>
                      </a:lnTo>
                      <a:lnTo>
                        <a:pt x="8" y="36"/>
                      </a:lnTo>
                      <a:lnTo>
                        <a:pt x="8" y="29"/>
                      </a:lnTo>
                      <a:lnTo>
                        <a:pt x="23" y="15"/>
                      </a:lnTo>
                      <a:lnTo>
                        <a:pt x="30" y="7"/>
                      </a:lnTo>
                      <a:lnTo>
                        <a:pt x="38" y="0"/>
                      </a:lnTo>
                      <a:lnTo>
                        <a:pt x="53" y="0"/>
                      </a:lnTo>
                      <a:lnTo>
                        <a:pt x="6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15" name="任意多边形 27671"/>
                <p:cNvSpPr/>
                <p:nvPr/>
              </p:nvSpPr>
              <p:spPr>
                <a:xfrm>
                  <a:off x="1714" y="2154"/>
                  <a:ext cx="68" cy="130"/>
                </a:xfrm>
                <a:custGeom>
                  <a:avLst/>
                  <a:gdLst/>
                  <a:ahLst/>
                  <a:cxnLst/>
                  <a:pathLst>
                    <a:path w="68" h="130">
                      <a:moveTo>
                        <a:pt x="0" y="130"/>
                      </a:moveTo>
                      <a:lnTo>
                        <a:pt x="15" y="130"/>
                      </a:lnTo>
                      <a:lnTo>
                        <a:pt x="30" y="130"/>
                      </a:lnTo>
                      <a:lnTo>
                        <a:pt x="38" y="123"/>
                      </a:lnTo>
                      <a:lnTo>
                        <a:pt x="53" y="116"/>
                      </a:lnTo>
                      <a:lnTo>
                        <a:pt x="60" y="101"/>
                      </a:lnTo>
                      <a:lnTo>
                        <a:pt x="60" y="94"/>
                      </a:lnTo>
                      <a:lnTo>
                        <a:pt x="68" y="80"/>
                      </a:lnTo>
                      <a:lnTo>
                        <a:pt x="68" y="65"/>
                      </a:lnTo>
                      <a:lnTo>
                        <a:pt x="68" y="58"/>
                      </a:lnTo>
                      <a:lnTo>
                        <a:pt x="60" y="43"/>
                      </a:lnTo>
                      <a:lnTo>
                        <a:pt x="60" y="29"/>
                      </a:lnTo>
                      <a:lnTo>
                        <a:pt x="53" y="21"/>
                      </a:lnTo>
                      <a:lnTo>
                        <a:pt x="38" y="14"/>
                      </a:lnTo>
                      <a:lnTo>
                        <a:pt x="30" y="7"/>
                      </a:lnTo>
                      <a:lnTo>
                        <a:pt x="15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16" name="任意多边形 27672"/>
                <p:cNvSpPr/>
                <p:nvPr/>
              </p:nvSpPr>
              <p:spPr>
                <a:xfrm>
                  <a:off x="3963" y="2154"/>
                  <a:ext cx="68" cy="130"/>
                </a:xfrm>
                <a:custGeom>
                  <a:avLst/>
                  <a:gdLst/>
                  <a:ahLst/>
                  <a:cxnLst/>
                  <a:pathLst>
                    <a:path w="68" h="130">
                      <a:moveTo>
                        <a:pt x="68" y="130"/>
                      </a:moveTo>
                      <a:lnTo>
                        <a:pt x="53" y="130"/>
                      </a:lnTo>
                      <a:lnTo>
                        <a:pt x="38" y="130"/>
                      </a:lnTo>
                      <a:lnTo>
                        <a:pt x="30" y="123"/>
                      </a:lnTo>
                      <a:lnTo>
                        <a:pt x="23" y="116"/>
                      </a:lnTo>
                      <a:lnTo>
                        <a:pt x="8" y="101"/>
                      </a:lnTo>
                      <a:lnTo>
                        <a:pt x="8" y="94"/>
                      </a:lnTo>
                      <a:lnTo>
                        <a:pt x="0" y="80"/>
                      </a:lnTo>
                      <a:lnTo>
                        <a:pt x="0" y="65"/>
                      </a:lnTo>
                      <a:lnTo>
                        <a:pt x="0" y="58"/>
                      </a:lnTo>
                      <a:lnTo>
                        <a:pt x="8" y="43"/>
                      </a:lnTo>
                      <a:lnTo>
                        <a:pt x="8" y="29"/>
                      </a:lnTo>
                      <a:lnTo>
                        <a:pt x="23" y="21"/>
                      </a:lnTo>
                      <a:lnTo>
                        <a:pt x="30" y="14"/>
                      </a:lnTo>
                      <a:lnTo>
                        <a:pt x="38" y="7"/>
                      </a:lnTo>
                      <a:lnTo>
                        <a:pt x="53" y="7"/>
                      </a:lnTo>
                      <a:lnTo>
                        <a:pt x="6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17" name="任意多边形 27673"/>
                <p:cNvSpPr/>
                <p:nvPr/>
              </p:nvSpPr>
              <p:spPr>
                <a:xfrm>
                  <a:off x="1948" y="1776"/>
                  <a:ext cx="38" cy="80"/>
                </a:xfrm>
                <a:custGeom>
                  <a:avLst/>
                  <a:gdLst/>
                  <a:ahLst/>
                  <a:cxnLst/>
                  <a:pathLst>
                    <a:path w="38" h="80">
                      <a:moveTo>
                        <a:pt x="38" y="80"/>
                      </a:moveTo>
                      <a:lnTo>
                        <a:pt x="30" y="80"/>
                      </a:lnTo>
                      <a:lnTo>
                        <a:pt x="22" y="80"/>
                      </a:lnTo>
                      <a:lnTo>
                        <a:pt x="15" y="72"/>
                      </a:lnTo>
                      <a:lnTo>
                        <a:pt x="7" y="72"/>
                      </a:lnTo>
                      <a:lnTo>
                        <a:pt x="7" y="65"/>
                      </a:lnTo>
                      <a:lnTo>
                        <a:pt x="0" y="58"/>
                      </a:lnTo>
                      <a:lnTo>
                        <a:pt x="0" y="51"/>
                      </a:lnTo>
                      <a:lnTo>
                        <a:pt x="0" y="43"/>
                      </a:lnTo>
                      <a:lnTo>
                        <a:pt x="0" y="36"/>
                      </a:lnTo>
                      <a:lnTo>
                        <a:pt x="0" y="29"/>
                      </a:lnTo>
                      <a:lnTo>
                        <a:pt x="7" y="22"/>
                      </a:lnTo>
                      <a:lnTo>
                        <a:pt x="7" y="14"/>
                      </a:lnTo>
                      <a:lnTo>
                        <a:pt x="15" y="7"/>
                      </a:lnTo>
                      <a:lnTo>
                        <a:pt x="22" y="7"/>
                      </a:lnTo>
                      <a:lnTo>
                        <a:pt x="30" y="7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18" name="任意多边形 27674"/>
                <p:cNvSpPr/>
                <p:nvPr/>
              </p:nvSpPr>
              <p:spPr>
                <a:xfrm>
                  <a:off x="3767" y="1776"/>
                  <a:ext cx="37" cy="80"/>
                </a:xfrm>
                <a:custGeom>
                  <a:avLst/>
                  <a:gdLst/>
                  <a:ahLst/>
                  <a:cxnLst/>
                  <a:pathLst>
                    <a:path w="37" h="80">
                      <a:moveTo>
                        <a:pt x="0" y="80"/>
                      </a:moveTo>
                      <a:lnTo>
                        <a:pt x="7" y="80"/>
                      </a:lnTo>
                      <a:lnTo>
                        <a:pt x="15" y="80"/>
                      </a:lnTo>
                      <a:lnTo>
                        <a:pt x="22" y="72"/>
                      </a:lnTo>
                      <a:lnTo>
                        <a:pt x="22" y="72"/>
                      </a:lnTo>
                      <a:lnTo>
                        <a:pt x="30" y="65"/>
                      </a:lnTo>
                      <a:lnTo>
                        <a:pt x="37" y="58"/>
                      </a:lnTo>
                      <a:lnTo>
                        <a:pt x="37" y="51"/>
                      </a:lnTo>
                      <a:lnTo>
                        <a:pt x="37" y="43"/>
                      </a:lnTo>
                      <a:lnTo>
                        <a:pt x="37" y="36"/>
                      </a:lnTo>
                      <a:lnTo>
                        <a:pt x="37" y="29"/>
                      </a:lnTo>
                      <a:lnTo>
                        <a:pt x="30" y="22"/>
                      </a:lnTo>
                      <a:lnTo>
                        <a:pt x="22" y="14"/>
                      </a:lnTo>
                      <a:lnTo>
                        <a:pt x="22" y="7"/>
                      </a:lnTo>
                      <a:lnTo>
                        <a:pt x="15" y="7"/>
                      </a:lnTo>
                      <a:lnTo>
                        <a:pt x="7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19" name="任意多边形 27675"/>
                <p:cNvSpPr/>
                <p:nvPr/>
              </p:nvSpPr>
              <p:spPr>
                <a:xfrm>
                  <a:off x="1948" y="2088"/>
                  <a:ext cx="38" cy="80"/>
                </a:xfrm>
                <a:custGeom>
                  <a:avLst/>
                  <a:gdLst/>
                  <a:ahLst/>
                  <a:cxnLst/>
                  <a:pathLst>
                    <a:path w="38" h="80">
                      <a:moveTo>
                        <a:pt x="38" y="80"/>
                      </a:moveTo>
                      <a:lnTo>
                        <a:pt x="30" y="80"/>
                      </a:lnTo>
                      <a:lnTo>
                        <a:pt x="22" y="73"/>
                      </a:lnTo>
                      <a:lnTo>
                        <a:pt x="15" y="73"/>
                      </a:lnTo>
                      <a:lnTo>
                        <a:pt x="7" y="66"/>
                      </a:lnTo>
                      <a:lnTo>
                        <a:pt x="7" y="58"/>
                      </a:lnTo>
                      <a:lnTo>
                        <a:pt x="0" y="51"/>
                      </a:lnTo>
                      <a:lnTo>
                        <a:pt x="0" y="44"/>
                      </a:lnTo>
                      <a:lnTo>
                        <a:pt x="0" y="37"/>
                      </a:lnTo>
                      <a:lnTo>
                        <a:pt x="0" y="29"/>
                      </a:lnTo>
                      <a:lnTo>
                        <a:pt x="0" y="22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15" y="7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20" name="任意多边形 27676"/>
                <p:cNvSpPr/>
                <p:nvPr/>
              </p:nvSpPr>
              <p:spPr>
                <a:xfrm>
                  <a:off x="3767" y="2088"/>
                  <a:ext cx="37" cy="80"/>
                </a:xfrm>
                <a:custGeom>
                  <a:avLst/>
                  <a:gdLst/>
                  <a:ahLst/>
                  <a:cxnLst/>
                  <a:pathLst>
                    <a:path w="37" h="80">
                      <a:moveTo>
                        <a:pt x="0" y="80"/>
                      </a:moveTo>
                      <a:lnTo>
                        <a:pt x="7" y="80"/>
                      </a:lnTo>
                      <a:lnTo>
                        <a:pt x="15" y="73"/>
                      </a:lnTo>
                      <a:lnTo>
                        <a:pt x="22" y="73"/>
                      </a:lnTo>
                      <a:lnTo>
                        <a:pt x="22" y="66"/>
                      </a:lnTo>
                      <a:lnTo>
                        <a:pt x="30" y="58"/>
                      </a:lnTo>
                      <a:lnTo>
                        <a:pt x="37" y="51"/>
                      </a:lnTo>
                      <a:lnTo>
                        <a:pt x="37" y="44"/>
                      </a:lnTo>
                      <a:lnTo>
                        <a:pt x="37" y="37"/>
                      </a:lnTo>
                      <a:lnTo>
                        <a:pt x="37" y="29"/>
                      </a:lnTo>
                      <a:lnTo>
                        <a:pt x="37" y="22"/>
                      </a:lnTo>
                      <a:lnTo>
                        <a:pt x="30" y="15"/>
                      </a:lnTo>
                      <a:lnTo>
                        <a:pt x="22" y="15"/>
                      </a:lnTo>
                      <a:lnTo>
                        <a:pt x="22" y="7"/>
                      </a:lnTo>
                      <a:lnTo>
                        <a:pt x="15" y="0"/>
                      </a:lnTo>
                      <a:lnTo>
                        <a:pt x="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21" name="任意多边形 27677"/>
                <p:cNvSpPr/>
                <p:nvPr/>
              </p:nvSpPr>
              <p:spPr>
                <a:xfrm>
                  <a:off x="1948" y="1928"/>
                  <a:ext cx="38" cy="80"/>
                </a:xfrm>
                <a:custGeom>
                  <a:avLst/>
                  <a:gdLst/>
                  <a:ahLst/>
                  <a:cxnLst/>
                  <a:pathLst>
                    <a:path w="38" h="80">
                      <a:moveTo>
                        <a:pt x="38" y="80"/>
                      </a:moveTo>
                      <a:lnTo>
                        <a:pt x="30" y="80"/>
                      </a:lnTo>
                      <a:lnTo>
                        <a:pt x="22" y="80"/>
                      </a:lnTo>
                      <a:lnTo>
                        <a:pt x="15" y="73"/>
                      </a:lnTo>
                      <a:lnTo>
                        <a:pt x="7" y="73"/>
                      </a:lnTo>
                      <a:lnTo>
                        <a:pt x="7" y="66"/>
                      </a:lnTo>
                      <a:lnTo>
                        <a:pt x="0" y="58"/>
                      </a:lnTo>
                      <a:lnTo>
                        <a:pt x="0" y="51"/>
                      </a:lnTo>
                      <a:lnTo>
                        <a:pt x="0" y="44"/>
                      </a:lnTo>
                      <a:lnTo>
                        <a:pt x="0" y="37"/>
                      </a:lnTo>
                      <a:lnTo>
                        <a:pt x="0" y="29"/>
                      </a:lnTo>
                      <a:lnTo>
                        <a:pt x="7" y="22"/>
                      </a:lnTo>
                      <a:lnTo>
                        <a:pt x="7" y="15"/>
                      </a:lnTo>
                      <a:lnTo>
                        <a:pt x="15" y="8"/>
                      </a:lnTo>
                      <a:lnTo>
                        <a:pt x="22" y="8"/>
                      </a:lnTo>
                      <a:lnTo>
                        <a:pt x="30" y="8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22" name="任意多边形 27678"/>
                <p:cNvSpPr/>
                <p:nvPr/>
              </p:nvSpPr>
              <p:spPr>
                <a:xfrm>
                  <a:off x="3767" y="1928"/>
                  <a:ext cx="37" cy="80"/>
                </a:xfrm>
                <a:custGeom>
                  <a:avLst/>
                  <a:gdLst/>
                  <a:ahLst/>
                  <a:cxnLst/>
                  <a:pathLst>
                    <a:path w="37" h="80">
                      <a:moveTo>
                        <a:pt x="0" y="80"/>
                      </a:moveTo>
                      <a:lnTo>
                        <a:pt x="7" y="80"/>
                      </a:lnTo>
                      <a:lnTo>
                        <a:pt x="15" y="80"/>
                      </a:lnTo>
                      <a:lnTo>
                        <a:pt x="22" y="73"/>
                      </a:lnTo>
                      <a:lnTo>
                        <a:pt x="22" y="73"/>
                      </a:lnTo>
                      <a:lnTo>
                        <a:pt x="30" y="66"/>
                      </a:lnTo>
                      <a:lnTo>
                        <a:pt x="37" y="58"/>
                      </a:lnTo>
                      <a:lnTo>
                        <a:pt x="37" y="51"/>
                      </a:lnTo>
                      <a:lnTo>
                        <a:pt x="37" y="44"/>
                      </a:lnTo>
                      <a:lnTo>
                        <a:pt x="37" y="37"/>
                      </a:lnTo>
                      <a:lnTo>
                        <a:pt x="37" y="29"/>
                      </a:lnTo>
                      <a:lnTo>
                        <a:pt x="30" y="22"/>
                      </a:lnTo>
                      <a:lnTo>
                        <a:pt x="22" y="15"/>
                      </a:lnTo>
                      <a:lnTo>
                        <a:pt x="22" y="8"/>
                      </a:lnTo>
                      <a:lnTo>
                        <a:pt x="15" y="8"/>
                      </a:lnTo>
                      <a:lnTo>
                        <a:pt x="7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23" name="任意多边形 27679"/>
                <p:cNvSpPr/>
                <p:nvPr/>
              </p:nvSpPr>
              <p:spPr>
                <a:xfrm>
                  <a:off x="1948" y="2241"/>
                  <a:ext cx="38" cy="80"/>
                </a:xfrm>
                <a:custGeom>
                  <a:avLst/>
                  <a:gdLst/>
                  <a:ahLst/>
                  <a:cxnLst/>
                  <a:pathLst>
                    <a:path w="38" h="80">
                      <a:moveTo>
                        <a:pt x="38" y="80"/>
                      </a:moveTo>
                      <a:lnTo>
                        <a:pt x="30" y="80"/>
                      </a:lnTo>
                      <a:lnTo>
                        <a:pt x="22" y="72"/>
                      </a:lnTo>
                      <a:lnTo>
                        <a:pt x="15" y="72"/>
                      </a:lnTo>
                      <a:lnTo>
                        <a:pt x="7" y="65"/>
                      </a:lnTo>
                      <a:lnTo>
                        <a:pt x="7" y="58"/>
                      </a:lnTo>
                      <a:lnTo>
                        <a:pt x="0" y="51"/>
                      </a:lnTo>
                      <a:lnTo>
                        <a:pt x="0" y="43"/>
                      </a:lnTo>
                      <a:lnTo>
                        <a:pt x="0" y="36"/>
                      </a:lnTo>
                      <a:lnTo>
                        <a:pt x="0" y="29"/>
                      </a:lnTo>
                      <a:lnTo>
                        <a:pt x="0" y="22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15" y="7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24" name="任意多边形 27680"/>
                <p:cNvSpPr/>
                <p:nvPr/>
              </p:nvSpPr>
              <p:spPr>
                <a:xfrm>
                  <a:off x="3767" y="2241"/>
                  <a:ext cx="37" cy="80"/>
                </a:xfrm>
                <a:custGeom>
                  <a:avLst/>
                  <a:gdLst/>
                  <a:ahLst/>
                  <a:cxnLst/>
                  <a:pathLst>
                    <a:path w="37" h="80">
                      <a:moveTo>
                        <a:pt x="0" y="80"/>
                      </a:moveTo>
                      <a:lnTo>
                        <a:pt x="7" y="80"/>
                      </a:lnTo>
                      <a:lnTo>
                        <a:pt x="15" y="72"/>
                      </a:lnTo>
                      <a:lnTo>
                        <a:pt x="22" y="72"/>
                      </a:lnTo>
                      <a:lnTo>
                        <a:pt x="22" y="65"/>
                      </a:lnTo>
                      <a:lnTo>
                        <a:pt x="30" y="58"/>
                      </a:lnTo>
                      <a:lnTo>
                        <a:pt x="37" y="51"/>
                      </a:lnTo>
                      <a:lnTo>
                        <a:pt x="37" y="43"/>
                      </a:lnTo>
                      <a:lnTo>
                        <a:pt x="37" y="36"/>
                      </a:lnTo>
                      <a:lnTo>
                        <a:pt x="37" y="29"/>
                      </a:lnTo>
                      <a:lnTo>
                        <a:pt x="37" y="22"/>
                      </a:lnTo>
                      <a:lnTo>
                        <a:pt x="30" y="14"/>
                      </a:lnTo>
                      <a:lnTo>
                        <a:pt x="22" y="14"/>
                      </a:lnTo>
                      <a:lnTo>
                        <a:pt x="22" y="7"/>
                      </a:lnTo>
                      <a:lnTo>
                        <a:pt x="15" y="0"/>
                      </a:lnTo>
                      <a:lnTo>
                        <a:pt x="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25" name="任意多边形 27681"/>
                <p:cNvSpPr/>
                <p:nvPr/>
              </p:nvSpPr>
              <p:spPr>
                <a:xfrm>
                  <a:off x="1948" y="1856"/>
                  <a:ext cx="38" cy="80"/>
                </a:xfrm>
                <a:custGeom>
                  <a:avLst/>
                  <a:gdLst/>
                  <a:ahLst/>
                  <a:cxnLst/>
                  <a:pathLst>
                    <a:path w="38" h="80">
                      <a:moveTo>
                        <a:pt x="38" y="80"/>
                      </a:moveTo>
                      <a:lnTo>
                        <a:pt x="30" y="80"/>
                      </a:lnTo>
                      <a:lnTo>
                        <a:pt x="22" y="72"/>
                      </a:lnTo>
                      <a:lnTo>
                        <a:pt x="15" y="72"/>
                      </a:lnTo>
                      <a:lnTo>
                        <a:pt x="7" y="65"/>
                      </a:lnTo>
                      <a:lnTo>
                        <a:pt x="7" y="58"/>
                      </a:lnTo>
                      <a:lnTo>
                        <a:pt x="0" y="51"/>
                      </a:lnTo>
                      <a:lnTo>
                        <a:pt x="0" y="43"/>
                      </a:lnTo>
                      <a:lnTo>
                        <a:pt x="0" y="36"/>
                      </a:lnTo>
                      <a:lnTo>
                        <a:pt x="0" y="29"/>
                      </a:lnTo>
                      <a:lnTo>
                        <a:pt x="0" y="22"/>
                      </a:lnTo>
                      <a:lnTo>
                        <a:pt x="7" y="14"/>
                      </a:lnTo>
                      <a:lnTo>
                        <a:pt x="7" y="7"/>
                      </a:lnTo>
                      <a:lnTo>
                        <a:pt x="15" y="7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26" name="任意多边形 27682"/>
                <p:cNvSpPr/>
                <p:nvPr/>
              </p:nvSpPr>
              <p:spPr>
                <a:xfrm>
                  <a:off x="3767" y="1856"/>
                  <a:ext cx="37" cy="80"/>
                </a:xfrm>
                <a:custGeom>
                  <a:avLst/>
                  <a:gdLst/>
                  <a:ahLst/>
                  <a:cxnLst/>
                  <a:pathLst>
                    <a:path w="37" h="80">
                      <a:moveTo>
                        <a:pt x="0" y="80"/>
                      </a:moveTo>
                      <a:lnTo>
                        <a:pt x="7" y="80"/>
                      </a:lnTo>
                      <a:lnTo>
                        <a:pt x="15" y="72"/>
                      </a:lnTo>
                      <a:lnTo>
                        <a:pt x="22" y="72"/>
                      </a:lnTo>
                      <a:lnTo>
                        <a:pt x="22" y="65"/>
                      </a:lnTo>
                      <a:lnTo>
                        <a:pt x="30" y="58"/>
                      </a:lnTo>
                      <a:lnTo>
                        <a:pt x="37" y="51"/>
                      </a:lnTo>
                      <a:lnTo>
                        <a:pt x="37" y="43"/>
                      </a:lnTo>
                      <a:lnTo>
                        <a:pt x="37" y="36"/>
                      </a:lnTo>
                      <a:lnTo>
                        <a:pt x="37" y="29"/>
                      </a:lnTo>
                      <a:lnTo>
                        <a:pt x="37" y="22"/>
                      </a:lnTo>
                      <a:lnTo>
                        <a:pt x="30" y="14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15" y="0"/>
                      </a:lnTo>
                      <a:lnTo>
                        <a:pt x="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27" name="任意多边形 27683"/>
                <p:cNvSpPr/>
                <p:nvPr/>
              </p:nvSpPr>
              <p:spPr>
                <a:xfrm>
                  <a:off x="1948" y="2161"/>
                  <a:ext cx="38" cy="80"/>
                </a:xfrm>
                <a:custGeom>
                  <a:avLst/>
                  <a:gdLst/>
                  <a:ahLst/>
                  <a:cxnLst/>
                  <a:pathLst>
                    <a:path w="38" h="80">
                      <a:moveTo>
                        <a:pt x="38" y="80"/>
                      </a:moveTo>
                      <a:lnTo>
                        <a:pt x="30" y="80"/>
                      </a:lnTo>
                      <a:lnTo>
                        <a:pt x="22" y="80"/>
                      </a:lnTo>
                      <a:lnTo>
                        <a:pt x="15" y="73"/>
                      </a:lnTo>
                      <a:lnTo>
                        <a:pt x="7" y="73"/>
                      </a:lnTo>
                      <a:lnTo>
                        <a:pt x="7" y="65"/>
                      </a:lnTo>
                      <a:lnTo>
                        <a:pt x="0" y="58"/>
                      </a:lnTo>
                      <a:lnTo>
                        <a:pt x="0" y="51"/>
                      </a:lnTo>
                      <a:lnTo>
                        <a:pt x="0" y="43"/>
                      </a:lnTo>
                      <a:lnTo>
                        <a:pt x="0" y="36"/>
                      </a:lnTo>
                      <a:lnTo>
                        <a:pt x="0" y="29"/>
                      </a:lnTo>
                      <a:lnTo>
                        <a:pt x="7" y="22"/>
                      </a:lnTo>
                      <a:lnTo>
                        <a:pt x="7" y="14"/>
                      </a:lnTo>
                      <a:lnTo>
                        <a:pt x="15" y="7"/>
                      </a:lnTo>
                      <a:lnTo>
                        <a:pt x="22" y="7"/>
                      </a:lnTo>
                      <a:lnTo>
                        <a:pt x="30" y="7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28" name="任意多边形 27684"/>
                <p:cNvSpPr/>
                <p:nvPr/>
              </p:nvSpPr>
              <p:spPr>
                <a:xfrm>
                  <a:off x="3767" y="2161"/>
                  <a:ext cx="37" cy="80"/>
                </a:xfrm>
                <a:custGeom>
                  <a:avLst/>
                  <a:gdLst/>
                  <a:ahLst/>
                  <a:cxnLst/>
                  <a:pathLst>
                    <a:path w="37" h="80">
                      <a:moveTo>
                        <a:pt x="0" y="80"/>
                      </a:moveTo>
                      <a:lnTo>
                        <a:pt x="7" y="80"/>
                      </a:lnTo>
                      <a:lnTo>
                        <a:pt x="15" y="80"/>
                      </a:lnTo>
                      <a:lnTo>
                        <a:pt x="22" y="73"/>
                      </a:lnTo>
                      <a:lnTo>
                        <a:pt x="22" y="73"/>
                      </a:lnTo>
                      <a:lnTo>
                        <a:pt x="30" y="65"/>
                      </a:lnTo>
                      <a:lnTo>
                        <a:pt x="37" y="58"/>
                      </a:lnTo>
                      <a:lnTo>
                        <a:pt x="37" y="51"/>
                      </a:lnTo>
                      <a:lnTo>
                        <a:pt x="37" y="43"/>
                      </a:lnTo>
                      <a:lnTo>
                        <a:pt x="37" y="36"/>
                      </a:lnTo>
                      <a:lnTo>
                        <a:pt x="37" y="29"/>
                      </a:lnTo>
                      <a:lnTo>
                        <a:pt x="30" y="22"/>
                      </a:lnTo>
                      <a:lnTo>
                        <a:pt x="22" y="14"/>
                      </a:lnTo>
                      <a:lnTo>
                        <a:pt x="22" y="7"/>
                      </a:lnTo>
                      <a:lnTo>
                        <a:pt x="15" y="7"/>
                      </a:lnTo>
                      <a:lnTo>
                        <a:pt x="7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29" name="任意多边形 27685"/>
                <p:cNvSpPr/>
                <p:nvPr/>
              </p:nvSpPr>
              <p:spPr>
                <a:xfrm>
                  <a:off x="1948" y="2008"/>
                  <a:ext cx="38" cy="80"/>
                </a:xfrm>
                <a:custGeom>
                  <a:avLst/>
                  <a:gdLst/>
                  <a:ahLst/>
                  <a:cxnLst/>
                  <a:pathLst>
                    <a:path w="38" h="80">
                      <a:moveTo>
                        <a:pt x="38" y="80"/>
                      </a:moveTo>
                      <a:lnTo>
                        <a:pt x="30" y="80"/>
                      </a:lnTo>
                      <a:lnTo>
                        <a:pt x="22" y="73"/>
                      </a:lnTo>
                      <a:lnTo>
                        <a:pt x="15" y="73"/>
                      </a:lnTo>
                      <a:lnTo>
                        <a:pt x="7" y="66"/>
                      </a:lnTo>
                      <a:lnTo>
                        <a:pt x="7" y="58"/>
                      </a:lnTo>
                      <a:lnTo>
                        <a:pt x="0" y="58"/>
                      </a:lnTo>
                      <a:lnTo>
                        <a:pt x="0" y="51"/>
                      </a:lnTo>
                      <a:lnTo>
                        <a:pt x="0" y="37"/>
                      </a:lnTo>
                      <a:lnTo>
                        <a:pt x="0" y="29"/>
                      </a:lnTo>
                      <a:lnTo>
                        <a:pt x="0" y="22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15" y="8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30" name="任意多边形 27686"/>
                <p:cNvSpPr/>
                <p:nvPr/>
              </p:nvSpPr>
              <p:spPr>
                <a:xfrm>
                  <a:off x="3767" y="2008"/>
                  <a:ext cx="37" cy="80"/>
                </a:xfrm>
                <a:custGeom>
                  <a:avLst/>
                  <a:gdLst/>
                  <a:ahLst/>
                  <a:cxnLst/>
                  <a:pathLst>
                    <a:path w="37" h="80">
                      <a:moveTo>
                        <a:pt x="0" y="80"/>
                      </a:moveTo>
                      <a:lnTo>
                        <a:pt x="7" y="80"/>
                      </a:lnTo>
                      <a:lnTo>
                        <a:pt x="15" y="73"/>
                      </a:lnTo>
                      <a:lnTo>
                        <a:pt x="22" y="73"/>
                      </a:lnTo>
                      <a:lnTo>
                        <a:pt x="22" y="66"/>
                      </a:lnTo>
                      <a:lnTo>
                        <a:pt x="30" y="58"/>
                      </a:lnTo>
                      <a:lnTo>
                        <a:pt x="37" y="58"/>
                      </a:lnTo>
                      <a:lnTo>
                        <a:pt x="37" y="51"/>
                      </a:lnTo>
                      <a:lnTo>
                        <a:pt x="37" y="37"/>
                      </a:lnTo>
                      <a:lnTo>
                        <a:pt x="37" y="29"/>
                      </a:lnTo>
                      <a:lnTo>
                        <a:pt x="37" y="22"/>
                      </a:lnTo>
                      <a:lnTo>
                        <a:pt x="30" y="15"/>
                      </a:lnTo>
                      <a:lnTo>
                        <a:pt x="22" y="15"/>
                      </a:lnTo>
                      <a:lnTo>
                        <a:pt x="22" y="8"/>
                      </a:lnTo>
                      <a:lnTo>
                        <a:pt x="15" y="0"/>
                      </a:lnTo>
                      <a:lnTo>
                        <a:pt x="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31" name="任意多边形 27687"/>
                <p:cNvSpPr/>
                <p:nvPr/>
              </p:nvSpPr>
              <p:spPr>
                <a:xfrm>
                  <a:off x="1948" y="2321"/>
                  <a:ext cx="38" cy="72"/>
                </a:xfrm>
                <a:custGeom>
                  <a:avLst/>
                  <a:gdLst/>
                  <a:ahLst/>
                  <a:cxnLst/>
                  <a:pathLst>
                    <a:path w="38" h="72">
                      <a:moveTo>
                        <a:pt x="38" y="72"/>
                      </a:moveTo>
                      <a:lnTo>
                        <a:pt x="30" y="72"/>
                      </a:lnTo>
                      <a:lnTo>
                        <a:pt x="22" y="72"/>
                      </a:lnTo>
                      <a:lnTo>
                        <a:pt x="15" y="65"/>
                      </a:lnTo>
                      <a:lnTo>
                        <a:pt x="7" y="65"/>
                      </a:lnTo>
                      <a:lnTo>
                        <a:pt x="7" y="58"/>
                      </a:lnTo>
                      <a:lnTo>
                        <a:pt x="0" y="51"/>
                      </a:lnTo>
                      <a:lnTo>
                        <a:pt x="0" y="43"/>
                      </a:lnTo>
                      <a:lnTo>
                        <a:pt x="0" y="36"/>
                      </a:lnTo>
                      <a:lnTo>
                        <a:pt x="0" y="29"/>
                      </a:lnTo>
                      <a:lnTo>
                        <a:pt x="0" y="22"/>
                      </a:lnTo>
                      <a:lnTo>
                        <a:pt x="7" y="14"/>
                      </a:lnTo>
                      <a:lnTo>
                        <a:pt x="7" y="7"/>
                      </a:lnTo>
                      <a:lnTo>
                        <a:pt x="15" y="7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32" name="任意多边形 27688"/>
                <p:cNvSpPr/>
                <p:nvPr/>
              </p:nvSpPr>
              <p:spPr>
                <a:xfrm>
                  <a:off x="3767" y="2321"/>
                  <a:ext cx="37" cy="72"/>
                </a:xfrm>
                <a:custGeom>
                  <a:avLst/>
                  <a:gdLst/>
                  <a:ahLst/>
                  <a:cxnLst/>
                  <a:pathLst>
                    <a:path w="37" h="72">
                      <a:moveTo>
                        <a:pt x="0" y="72"/>
                      </a:moveTo>
                      <a:lnTo>
                        <a:pt x="7" y="72"/>
                      </a:lnTo>
                      <a:lnTo>
                        <a:pt x="15" y="72"/>
                      </a:lnTo>
                      <a:lnTo>
                        <a:pt x="22" y="65"/>
                      </a:lnTo>
                      <a:lnTo>
                        <a:pt x="22" y="65"/>
                      </a:lnTo>
                      <a:lnTo>
                        <a:pt x="30" y="58"/>
                      </a:lnTo>
                      <a:lnTo>
                        <a:pt x="37" y="51"/>
                      </a:lnTo>
                      <a:lnTo>
                        <a:pt x="37" y="43"/>
                      </a:lnTo>
                      <a:lnTo>
                        <a:pt x="37" y="36"/>
                      </a:lnTo>
                      <a:lnTo>
                        <a:pt x="37" y="29"/>
                      </a:lnTo>
                      <a:lnTo>
                        <a:pt x="37" y="22"/>
                      </a:lnTo>
                      <a:lnTo>
                        <a:pt x="30" y="14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15" y="0"/>
                      </a:lnTo>
                      <a:lnTo>
                        <a:pt x="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33" name="矩形 27689"/>
                <p:cNvSpPr/>
                <p:nvPr/>
              </p:nvSpPr>
              <p:spPr>
                <a:xfrm>
                  <a:off x="1314" y="2001"/>
                  <a:ext cx="56" cy="16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1600">
                      <a:solidFill>
                        <a:srgbClr val="1F1A17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1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34" name="矩形 27690"/>
                <p:cNvSpPr/>
                <p:nvPr/>
              </p:nvSpPr>
              <p:spPr>
                <a:xfrm>
                  <a:off x="4559" y="2001"/>
                  <a:ext cx="56" cy="16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1600">
                      <a:solidFill>
                        <a:srgbClr val="1F1A17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4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35" name="矩形 27691"/>
                <p:cNvSpPr/>
                <p:nvPr/>
              </p:nvSpPr>
              <p:spPr>
                <a:xfrm>
                  <a:off x="2272" y="1187"/>
                  <a:ext cx="56" cy="16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1600">
                      <a:solidFill>
                        <a:srgbClr val="1F1A17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2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36" name="矩形 27692"/>
                <p:cNvSpPr/>
                <p:nvPr/>
              </p:nvSpPr>
              <p:spPr>
                <a:xfrm>
                  <a:off x="2514" y="2001"/>
                  <a:ext cx="56" cy="16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1600">
                      <a:solidFill>
                        <a:srgbClr val="1F1A17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2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37" name="矩形 27693"/>
                <p:cNvSpPr/>
                <p:nvPr/>
              </p:nvSpPr>
              <p:spPr>
                <a:xfrm>
                  <a:off x="3367" y="2001"/>
                  <a:ext cx="57" cy="16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1600">
                      <a:solidFill>
                        <a:srgbClr val="1F1A17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3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38" name="直接连接符 27694"/>
                <p:cNvSpPr/>
                <p:nvPr/>
              </p:nvSpPr>
              <p:spPr>
                <a:xfrm flipV="1">
                  <a:off x="1714" y="2292"/>
                  <a:ext cx="1" cy="348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39" name="直接连接符 27695"/>
                <p:cNvSpPr/>
                <p:nvPr/>
              </p:nvSpPr>
              <p:spPr>
                <a:xfrm flipV="1">
                  <a:off x="4038" y="2292"/>
                  <a:ext cx="1" cy="348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40" name="直接连接符 27696"/>
                <p:cNvSpPr/>
                <p:nvPr/>
              </p:nvSpPr>
              <p:spPr>
                <a:xfrm flipV="1">
                  <a:off x="2001" y="2393"/>
                  <a:ext cx="1" cy="247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41" name="直接连接符 27697"/>
                <p:cNvSpPr/>
                <p:nvPr/>
              </p:nvSpPr>
              <p:spPr>
                <a:xfrm flipV="1">
                  <a:off x="3752" y="2393"/>
                  <a:ext cx="1" cy="247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42" name="直接连接符 27698"/>
                <p:cNvSpPr/>
                <p:nvPr/>
              </p:nvSpPr>
              <p:spPr>
                <a:xfrm flipV="1">
                  <a:off x="1721" y="1362"/>
                  <a:ext cx="1" cy="283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43" name="直接连接符 27699"/>
                <p:cNvSpPr/>
                <p:nvPr/>
              </p:nvSpPr>
              <p:spPr>
                <a:xfrm flipV="1">
                  <a:off x="4031" y="1362"/>
                  <a:ext cx="1" cy="283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44" name="直接连接符 27700"/>
                <p:cNvSpPr/>
                <p:nvPr/>
              </p:nvSpPr>
              <p:spPr>
                <a:xfrm flipV="1">
                  <a:off x="1993" y="1362"/>
                  <a:ext cx="1" cy="268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45" name="直接连接符 27701"/>
                <p:cNvSpPr/>
                <p:nvPr/>
              </p:nvSpPr>
              <p:spPr>
                <a:xfrm flipV="1">
                  <a:off x="3759" y="1362"/>
                  <a:ext cx="1" cy="268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46" name="直接连接符 27702"/>
                <p:cNvSpPr/>
                <p:nvPr/>
              </p:nvSpPr>
              <p:spPr>
                <a:xfrm flipV="1">
                  <a:off x="4937" y="1362"/>
                  <a:ext cx="1" cy="1278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47" name="直接连接符 27703"/>
                <p:cNvSpPr/>
                <p:nvPr/>
              </p:nvSpPr>
              <p:spPr>
                <a:xfrm>
                  <a:off x="1857" y="1543"/>
                  <a:ext cx="1" cy="908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48" name="直接连接符 27704"/>
                <p:cNvSpPr/>
                <p:nvPr/>
              </p:nvSpPr>
              <p:spPr>
                <a:xfrm>
                  <a:off x="3895" y="1543"/>
                  <a:ext cx="1" cy="908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49" name="直接连接符 27705"/>
                <p:cNvSpPr/>
                <p:nvPr/>
              </p:nvSpPr>
              <p:spPr>
                <a:xfrm flipH="1">
                  <a:off x="801" y="1362"/>
                  <a:ext cx="679" cy="1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50" name="直接连接符 27706"/>
                <p:cNvSpPr/>
                <p:nvPr/>
              </p:nvSpPr>
              <p:spPr>
                <a:xfrm>
                  <a:off x="4038" y="1362"/>
                  <a:ext cx="914" cy="1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51" name="直接连接符 27707"/>
                <p:cNvSpPr/>
                <p:nvPr/>
              </p:nvSpPr>
              <p:spPr>
                <a:xfrm flipH="1">
                  <a:off x="1480" y="1362"/>
                  <a:ext cx="234" cy="1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52" name="任意多边形 27708"/>
                <p:cNvSpPr/>
                <p:nvPr/>
              </p:nvSpPr>
              <p:spPr>
                <a:xfrm>
                  <a:off x="2144" y="1325"/>
                  <a:ext cx="166" cy="73"/>
                </a:xfrm>
                <a:custGeom>
                  <a:avLst/>
                  <a:gdLst/>
                  <a:ahLst/>
                  <a:cxnLst/>
                  <a:pathLst>
                    <a:path w="166" h="73">
                      <a:moveTo>
                        <a:pt x="166" y="37"/>
                      </a:moveTo>
                      <a:lnTo>
                        <a:pt x="0" y="73"/>
                      </a:lnTo>
                      <a:lnTo>
                        <a:pt x="0" y="73"/>
                      </a:lnTo>
                      <a:lnTo>
                        <a:pt x="8" y="73"/>
                      </a:lnTo>
                      <a:lnTo>
                        <a:pt x="8" y="73"/>
                      </a:lnTo>
                      <a:lnTo>
                        <a:pt x="8" y="66"/>
                      </a:lnTo>
                      <a:lnTo>
                        <a:pt x="8" y="66"/>
                      </a:lnTo>
                      <a:lnTo>
                        <a:pt x="15" y="66"/>
                      </a:lnTo>
                      <a:lnTo>
                        <a:pt x="15" y="58"/>
                      </a:lnTo>
                      <a:lnTo>
                        <a:pt x="15" y="58"/>
                      </a:lnTo>
                      <a:lnTo>
                        <a:pt x="15" y="58"/>
                      </a:lnTo>
                      <a:lnTo>
                        <a:pt x="15" y="51"/>
                      </a:lnTo>
                      <a:lnTo>
                        <a:pt x="15" y="51"/>
                      </a:lnTo>
                      <a:lnTo>
                        <a:pt x="15" y="51"/>
                      </a:lnTo>
                      <a:lnTo>
                        <a:pt x="23" y="44"/>
                      </a:lnTo>
                      <a:lnTo>
                        <a:pt x="23" y="44"/>
                      </a:lnTo>
                      <a:lnTo>
                        <a:pt x="23" y="44"/>
                      </a:lnTo>
                      <a:lnTo>
                        <a:pt x="23" y="37"/>
                      </a:lnTo>
                      <a:lnTo>
                        <a:pt x="23" y="37"/>
                      </a:lnTo>
                      <a:lnTo>
                        <a:pt x="23" y="37"/>
                      </a:lnTo>
                      <a:lnTo>
                        <a:pt x="23" y="29"/>
                      </a:lnTo>
                      <a:lnTo>
                        <a:pt x="23" y="29"/>
                      </a:lnTo>
                      <a:lnTo>
                        <a:pt x="23" y="29"/>
                      </a:lnTo>
                      <a:lnTo>
                        <a:pt x="15" y="22"/>
                      </a:lnTo>
                      <a:lnTo>
                        <a:pt x="15" y="22"/>
                      </a:lnTo>
                      <a:lnTo>
                        <a:pt x="15" y="22"/>
                      </a:lnTo>
                      <a:lnTo>
                        <a:pt x="15" y="22"/>
                      </a:lnTo>
                      <a:lnTo>
                        <a:pt x="15" y="15"/>
                      </a:lnTo>
                      <a:lnTo>
                        <a:pt x="15" y="15"/>
                      </a:lnTo>
                      <a:lnTo>
                        <a:pt x="15" y="15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166" y="37"/>
                      </a:lnTo>
                      <a:lnTo>
                        <a:pt x="113" y="37"/>
                      </a:lnTo>
                      <a:lnTo>
                        <a:pt x="166" y="37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53" name="矩形 27709"/>
                <p:cNvSpPr/>
                <p:nvPr/>
              </p:nvSpPr>
              <p:spPr>
                <a:xfrm>
                  <a:off x="1993" y="1354"/>
                  <a:ext cx="264" cy="15"/>
                </a:xfrm>
                <a:prstGeom prst="rect">
                  <a:avLst/>
                </a:prstGeom>
                <a:solidFill>
                  <a:srgbClr val="1F1A17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54" name="直接连接符 27710"/>
                <p:cNvSpPr/>
                <p:nvPr/>
              </p:nvSpPr>
              <p:spPr>
                <a:xfrm flipH="1">
                  <a:off x="2250" y="1362"/>
                  <a:ext cx="1509" cy="1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55" name="直接连接符 27711"/>
                <p:cNvSpPr/>
                <p:nvPr/>
              </p:nvSpPr>
              <p:spPr>
                <a:xfrm flipH="1">
                  <a:off x="801" y="2640"/>
                  <a:ext cx="913" cy="1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56" name="直接连接符 27712"/>
                <p:cNvSpPr/>
                <p:nvPr/>
              </p:nvSpPr>
              <p:spPr>
                <a:xfrm>
                  <a:off x="4038" y="2640"/>
                  <a:ext cx="914" cy="1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57" name="直接连接符 27713"/>
                <p:cNvSpPr/>
                <p:nvPr/>
              </p:nvSpPr>
              <p:spPr>
                <a:xfrm flipH="1">
                  <a:off x="2001" y="2640"/>
                  <a:ext cx="1751" cy="1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58" name="任意多边形 27714"/>
                <p:cNvSpPr/>
                <p:nvPr/>
              </p:nvSpPr>
              <p:spPr>
                <a:xfrm>
                  <a:off x="1216" y="1362"/>
                  <a:ext cx="83" cy="152"/>
                </a:xfrm>
                <a:custGeom>
                  <a:avLst/>
                  <a:gdLst/>
                  <a:ahLst/>
                  <a:cxnLst/>
                  <a:pathLst>
                    <a:path w="83" h="152">
                      <a:moveTo>
                        <a:pt x="45" y="0"/>
                      </a:moveTo>
                      <a:lnTo>
                        <a:pt x="83" y="152"/>
                      </a:lnTo>
                      <a:lnTo>
                        <a:pt x="83" y="152"/>
                      </a:lnTo>
                      <a:lnTo>
                        <a:pt x="83" y="152"/>
                      </a:lnTo>
                      <a:lnTo>
                        <a:pt x="75" y="152"/>
                      </a:lnTo>
                      <a:lnTo>
                        <a:pt x="75" y="152"/>
                      </a:lnTo>
                      <a:lnTo>
                        <a:pt x="75" y="145"/>
                      </a:lnTo>
                      <a:lnTo>
                        <a:pt x="68" y="145"/>
                      </a:lnTo>
                      <a:lnTo>
                        <a:pt x="68" y="145"/>
                      </a:lnTo>
                      <a:lnTo>
                        <a:pt x="68" y="145"/>
                      </a:lnTo>
                      <a:lnTo>
                        <a:pt x="60" y="145"/>
                      </a:lnTo>
                      <a:lnTo>
                        <a:pt x="60" y="145"/>
                      </a:lnTo>
                      <a:lnTo>
                        <a:pt x="60" y="138"/>
                      </a:lnTo>
                      <a:lnTo>
                        <a:pt x="53" y="138"/>
                      </a:lnTo>
                      <a:lnTo>
                        <a:pt x="53" y="138"/>
                      </a:lnTo>
                      <a:lnTo>
                        <a:pt x="53" y="138"/>
                      </a:lnTo>
                      <a:lnTo>
                        <a:pt x="45" y="138"/>
                      </a:lnTo>
                      <a:lnTo>
                        <a:pt x="45" y="138"/>
                      </a:lnTo>
                      <a:lnTo>
                        <a:pt x="45" y="138"/>
                      </a:lnTo>
                      <a:lnTo>
                        <a:pt x="38" y="138"/>
                      </a:lnTo>
                      <a:lnTo>
                        <a:pt x="38" y="138"/>
                      </a:lnTo>
                      <a:lnTo>
                        <a:pt x="38" y="138"/>
                      </a:lnTo>
                      <a:lnTo>
                        <a:pt x="30" y="138"/>
                      </a:lnTo>
                      <a:lnTo>
                        <a:pt x="30" y="138"/>
                      </a:lnTo>
                      <a:lnTo>
                        <a:pt x="30" y="138"/>
                      </a:lnTo>
                      <a:lnTo>
                        <a:pt x="22" y="145"/>
                      </a:lnTo>
                      <a:lnTo>
                        <a:pt x="22" y="145"/>
                      </a:lnTo>
                      <a:lnTo>
                        <a:pt x="22" y="145"/>
                      </a:lnTo>
                      <a:lnTo>
                        <a:pt x="15" y="145"/>
                      </a:lnTo>
                      <a:lnTo>
                        <a:pt x="15" y="145"/>
                      </a:lnTo>
                      <a:lnTo>
                        <a:pt x="15" y="145"/>
                      </a:lnTo>
                      <a:lnTo>
                        <a:pt x="7" y="152"/>
                      </a:lnTo>
                      <a:lnTo>
                        <a:pt x="7" y="152"/>
                      </a:lnTo>
                      <a:lnTo>
                        <a:pt x="7" y="152"/>
                      </a:lnTo>
                      <a:lnTo>
                        <a:pt x="0" y="152"/>
                      </a:lnTo>
                      <a:lnTo>
                        <a:pt x="45" y="0"/>
                      </a:lnTo>
                      <a:lnTo>
                        <a:pt x="45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59" name="矩形 27715"/>
                <p:cNvSpPr/>
                <p:nvPr/>
              </p:nvSpPr>
              <p:spPr>
                <a:xfrm>
                  <a:off x="1246" y="1412"/>
                  <a:ext cx="23" cy="378"/>
                </a:xfrm>
                <a:prstGeom prst="rect">
                  <a:avLst/>
                </a:prstGeom>
                <a:solidFill>
                  <a:srgbClr val="1F1A17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60" name="任意多边形 27716"/>
                <p:cNvSpPr/>
                <p:nvPr/>
              </p:nvSpPr>
              <p:spPr>
                <a:xfrm>
                  <a:off x="4461" y="1362"/>
                  <a:ext cx="83" cy="152"/>
                </a:xfrm>
                <a:custGeom>
                  <a:avLst/>
                  <a:gdLst/>
                  <a:ahLst/>
                  <a:cxnLst/>
                  <a:pathLst>
                    <a:path w="83" h="152">
                      <a:moveTo>
                        <a:pt x="38" y="0"/>
                      </a:moveTo>
                      <a:lnTo>
                        <a:pt x="83" y="152"/>
                      </a:lnTo>
                      <a:lnTo>
                        <a:pt x="83" y="152"/>
                      </a:lnTo>
                      <a:lnTo>
                        <a:pt x="76" y="152"/>
                      </a:lnTo>
                      <a:lnTo>
                        <a:pt x="76" y="152"/>
                      </a:lnTo>
                      <a:lnTo>
                        <a:pt x="76" y="152"/>
                      </a:lnTo>
                      <a:lnTo>
                        <a:pt x="68" y="145"/>
                      </a:lnTo>
                      <a:lnTo>
                        <a:pt x="68" y="145"/>
                      </a:lnTo>
                      <a:lnTo>
                        <a:pt x="68" y="145"/>
                      </a:lnTo>
                      <a:lnTo>
                        <a:pt x="60" y="145"/>
                      </a:lnTo>
                      <a:lnTo>
                        <a:pt x="60" y="145"/>
                      </a:lnTo>
                      <a:lnTo>
                        <a:pt x="60" y="145"/>
                      </a:lnTo>
                      <a:lnTo>
                        <a:pt x="53" y="138"/>
                      </a:lnTo>
                      <a:lnTo>
                        <a:pt x="53" y="138"/>
                      </a:lnTo>
                      <a:lnTo>
                        <a:pt x="53" y="138"/>
                      </a:lnTo>
                      <a:lnTo>
                        <a:pt x="45" y="138"/>
                      </a:lnTo>
                      <a:lnTo>
                        <a:pt x="45" y="138"/>
                      </a:lnTo>
                      <a:lnTo>
                        <a:pt x="45" y="138"/>
                      </a:lnTo>
                      <a:lnTo>
                        <a:pt x="38" y="138"/>
                      </a:lnTo>
                      <a:lnTo>
                        <a:pt x="38" y="138"/>
                      </a:lnTo>
                      <a:lnTo>
                        <a:pt x="38" y="138"/>
                      </a:lnTo>
                      <a:lnTo>
                        <a:pt x="30" y="138"/>
                      </a:lnTo>
                      <a:lnTo>
                        <a:pt x="30" y="138"/>
                      </a:lnTo>
                      <a:lnTo>
                        <a:pt x="30" y="138"/>
                      </a:lnTo>
                      <a:lnTo>
                        <a:pt x="23" y="138"/>
                      </a:lnTo>
                      <a:lnTo>
                        <a:pt x="23" y="145"/>
                      </a:lnTo>
                      <a:lnTo>
                        <a:pt x="23" y="145"/>
                      </a:lnTo>
                      <a:lnTo>
                        <a:pt x="15" y="145"/>
                      </a:lnTo>
                      <a:lnTo>
                        <a:pt x="15" y="145"/>
                      </a:lnTo>
                      <a:lnTo>
                        <a:pt x="15" y="145"/>
                      </a:lnTo>
                      <a:lnTo>
                        <a:pt x="8" y="145"/>
                      </a:lnTo>
                      <a:lnTo>
                        <a:pt x="8" y="152"/>
                      </a:lnTo>
                      <a:lnTo>
                        <a:pt x="8" y="152"/>
                      </a:lnTo>
                      <a:lnTo>
                        <a:pt x="0" y="152"/>
                      </a:lnTo>
                      <a:lnTo>
                        <a:pt x="0" y="152"/>
                      </a:lnTo>
                      <a:lnTo>
                        <a:pt x="38" y="0"/>
                      </a:lnTo>
                      <a:lnTo>
                        <a:pt x="38" y="5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61" name="矩形 27717"/>
                <p:cNvSpPr/>
                <p:nvPr/>
              </p:nvSpPr>
              <p:spPr>
                <a:xfrm>
                  <a:off x="4491" y="1412"/>
                  <a:ext cx="23" cy="378"/>
                </a:xfrm>
                <a:prstGeom prst="rect">
                  <a:avLst/>
                </a:prstGeom>
                <a:solidFill>
                  <a:srgbClr val="1F1A17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62" name="任意多边形 27718"/>
                <p:cNvSpPr/>
                <p:nvPr/>
              </p:nvSpPr>
              <p:spPr>
                <a:xfrm>
                  <a:off x="2423" y="1362"/>
                  <a:ext cx="83" cy="152"/>
                </a:xfrm>
                <a:custGeom>
                  <a:avLst/>
                  <a:gdLst/>
                  <a:ahLst/>
                  <a:cxnLst/>
                  <a:pathLst>
                    <a:path w="83" h="152">
                      <a:moveTo>
                        <a:pt x="38" y="0"/>
                      </a:moveTo>
                      <a:lnTo>
                        <a:pt x="83" y="152"/>
                      </a:lnTo>
                      <a:lnTo>
                        <a:pt x="83" y="152"/>
                      </a:lnTo>
                      <a:lnTo>
                        <a:pt x="76" y="152"/>
                      </a:lnTo>
                      <a:lnTo>
                        <a:pt x="76" y="152"/>
                      </a:lnTo>
                      <a:lnTo>
                        <a:pt x="76" y="152"/>
                      </a:lnTo>
                      <a:lnTo>
                        <a:pt x="68" y="145"/>
                      </a:lnTo>
                      <a:lnTo>
                        <a:pt x="68" y="145"/>
                      </a:lnTo>
                      <a:lnTo>
                        <a:pt x="68" y="145"/>
                      </a:lnTo>
                      <a:lnTo>
                        <a:pt x="61" y="145"/>
                      </a:lnTo>
                      <a:lnTo>
                        <a:pt x="61" y="145"/>
                      </a:lnTo>
                      <a:lnTo>
                        <a:pt x="61" y="145"/>
                      </a:lnTo>
                      <a:lnTo>
                        <a:pt x="53" y="138"/>
                      </a:lnTo>
                      <a:lnTo>
                        <a:pt x="53" y="138"/>
                      </a:lnTo>
                      <a:lnTo>
                        <a:pt x="53" y="138"/>
                      </a:lnTo>
                      <a:lnTo>
                        <a:pt x="46" y="138"/>
                      </a:lnTo>
                      <a:lnTo>
                        <a:pt x="46" y="138"/>
                      </a:lnTo>
                      <a:lnTo>
                        <a:pt x="46" y="138"/>
                      </a:lnTo>
                      <a:lnTo>
                        <a:pt x="38" y="138"/>
                      </a:lnTo>
                      <a:lnTo>
                        <a:pt x="38" y="138"/>
                      </a:lnTo>
                      <a:lnTo>
                        <a:pt x="38" y="138"/>
                      </a:lnTo>
                      <a:lnTo>
                        <a:pt x="31" y="138"/>
                      </a:lnTo>
                      <a:lnTo>
                        <a:pt x="31" y="138"/>
                      </a:lnTo>
                      <a:lnTo>
                        <a:pt x="31" y="138"/>
                      </a:lnTo>
                      <a:lnTo>
                        <a:pt x="23" y="138"/>
                      </a:lnTo>
                      <a:lnTo>
                        <a:pt x="23" y="145"/>
                      </a:lnTo>
                      <a:lnTo>
                        <a:pt x="23" y="145"/>
                      </a:lnTo>
                      <a:lnTo>
                        <a:pt x="15" y="145"/>
                      </a:lnTo>
                      <a:lnTo>
                        <a:pt x="15" y="145"/>
                      </a:lnTo>
                      <a:lnTo>
                        <a:pt x="15" y="145"/>
                      </a:lnTo>
                      <a:lnTo>
                        <a:pt x="8" y="145"/>
                      </a:lnTo>
                      <a:lnTo>
                        <a:pt x="8" y="152"/>
                      </a:lnTo>
                      <a:lnTo>
                        <a:pt x="8" y="152"/>
                      </a:lnTo>
                      <a:lnTo>
                        <a:pt x="0" y="152"/>
                      </a:lnTo>
                      <a:lnTo>
                        <a:pt x="0" y="152"/>
                      </a:lnTo>
                      <a:lnTo>
                        <a:pt x="38" y="0"/>
                      </a:lnTo>
                      <a:lnTo>
                        <a:pt x="38" y="5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63" name="矩形 27719"/>
                <p:cNvSpPr/>
                <p:nvPr/>
              </p:nvSpPr>
              <p:spPr>
                <a:xfrm>
                  <a:off x="2454" y="1412"/>
                  <a:ext cx="22" cy="378"/>
                </a:xfrm>
                <a:prstGeom prst="rect">
                  <a:avLst/>
                </a:prstGeom>
                <a:solidFill>
                  <a:srgbClr val="1F1A17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64" name="任意多边形 27720"/>
                <p:cNvSpPr/>
                <p:nvPr/>
              </p:nvSpPr>
              <p:spPr>
                <a:xfrm>
                  <a:off x="3276" y="1362"/>
                  <a:ext cx="83" cy="152"/>
                </a:xfrm>
                <a:custGeom>
                  <a:avLst/>
                  <a:gdLst/>
                  <a:ahLst/>
                  <a:cxnLst/>
                  <a:pathLst>
                    <a:path w="83" h="152">
                      <a:moveTo>
                        <a:pt x="45" y="0"/>
                      </a:moveTo>
                      <a:lnTo>
                        <a:pt x="83" y="152"/>
                      </a:lnTo>
                      <a:lnTo>
                        <a:pt x="83" y="152"/>
                      </a:lnTo>
                      <a:lnTo>
                        <a:pt x="83" y="152"/>
                      </a:lnTo>
                      <a:lnTo>
                        <a:pt x="76" y="152"/>
                      </a:lnTo>
                      <a:lnTo>
                        <a:pt x="76" y="152"/>
                      </a:lnTo>
                      <a:lnTo>
                        <a:pt x="76" y="145"/>
                      </a:lnTo>
                      <a:lnTo>
                        <a:pt x="68" y="145"/>
                      </a:lnTo>
                      <a:lnTo>
                        <a:pt x="68" y="145"/>
                      </a:lnTo>
                      <a:lnTo>
                        <a:pt x="68" y="145"/>
                      </a:lnTo>
                      <a:lnTo>
                        <a:pt x="61" y="145"/>
                      </a:lnTo>
                      <a:lnTo>
                        <a:pt x="61" y="145"/>
                      </a:lnTo>
                      <a:lnTo>
                        <a:pt x="61" y="138"/>
                      </a:lnTo>
                      <a:lnTo>
                        <a:pt x="53" y="138"/>
                      </a:lnTo>
                      <a:lnTo>
                        <a:pt x="53" y="138"/>
                      </a:lnTo>
                      <a:lnTo>
                        <a:pt x="53" y="138"/>
                      </a:lnTo>
                      <a:lnTo>
                        <a:pt x="45" y="138"/>
                      </a:lnTo>
                      <a:lnTo>
                        <a:pt x="45" y="138"/>
                      </a:lnTo>
                      <a:lnTo>
                        <a:pt x="45" y="138"/>
                      </a:lnTo>
                      <a:lnTo>
                        <a:pt x="38" y="138"/>
                      </a:lnTo>
                      <a:lnTo>
                        <a:pt x="38" y="138"/>
                      </a:lnTo>
                      <a:lnTo>
                        <a:pt x="38" y="138"/>
                      </a:lnTo>
                      <a:lnTo>
                        <a:pt x="30" y="138"/>
                      </a:lnTo>
                      <a:lnTo>
                        <a:pt x="30" y="138"/>
                      </a:lnTo>
                      <a:lnTo>
                        <a:pt x="30" y="138"/>
                      </a:lnTo>
                      <a:lnTo>
                        <a:pt x="23" y="145"/>
                      </a:lnTo>
                      <a:lnTo>
                        <a:pt x="23" y="145"/>
                      </a:lnTo>
                      <a:lnTo>
                        <a:pt x="23" y="145"/>
                      </a:lnTo>
                      <a:lnTo>
                        <a:pt x="15" y="145"/>
                      </a:lnTo>
                      <a:lnTo>
                        <a:pt x="15" y="145"/>
                      </a:lnTo>
                      <a:lnTo>
                        <a:pt x="15" y="145"/>
                      </a:lnTo>
                      <a:lnTo>
                        <a:pt x="8" y="152"/>
                      </a:lnTo>
                      <a:lnTo>
                        <a:pt x="8" y="152"/>
                      </a:lnTo>
                      <a:lnTo>
                        <a:pt x="8" y="152"/>
                      </a:lnTo>
                      <a:lnTo>
                        <a:pt x="0" y="152"/>
                      </a:lnTo>
                      <a:lnTo>
                        <a:pt x="45" y="0"/>
                      </a:lnTo>
                      <a:lnTo>
                        <a:pt x="45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65" name="矩形 27721"/>
                <p:cNvSpPr/>
                <p:nvPr/>
              </p:nvSpPr>
              <p:spPr>
                <a:xfrm>
                  <a:off x="3314" y="1412"/>
                  <a:ext cx="15" cy="378"/>
                </a:xfrm>
                <a:prstGeom prst="rect">
                  <a:avLst/>
                </a:prstGeom>
                <a:solidFill>
                  <a:srgbClr val="1F1A17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66" name="任意多边形 27722"/>
                <p:cNvSpPr/>
                <p:nvPr/>
              </p:nvSpPr>
              <p:spPr>
                <a:xfrm>
                  <a:off x="1216" y="2495"/>
                  <a:ext cx="83" cy="153"/>
                </a:xfrm>
                <a:custGeom>
                  <a:avLst/>
                  <a:gdLst/>
                  <a:ahLst/>
                  <a:cxnLst/>
                  <a:pathLst>
                    <a:path w="83" h="153">
                      <a:moveTo>
                        <a:pt x="45" y="153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30" y="15"/>
                      </a:lnTo>
                      <a:lnTo>
                        <a:pt x="30" y="15"/>
                      </a:lnTo>
                      <a:lnTo>
                        <a:pt x="30" y="15"/>
                      </a:lnTo>
                      <a:lnTo>
                        <a:pt x="38" y="15"/>
                      </a:lnTo>
                      <a:lnTo>
                        <a:pt x="38" y="15"/>
                      </a:lnTo>
                      <a:lnTo>
                        <a:pt x="38" y="15"/>
                      </a:lnTo>
                      <a:lnTo>
                        <a:pt x="45" y="15"/>
                      </a:lnTo>
                      <a:lnTo>
                        <a:pt x="45" y="15"/>
                      </a:lnTo>
                      <a:lnTo>
                        <a:pt x="45" y="15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60" y="15"/>
                      </a:lnTo>
                      <a:lnTo>
                        <a:pt x="60" y="7"/>
                      </a:lnTo>
                      <a:lnTo>
                        <a:pt x="60" y="7"/>
                      </a:lnTo>
                      <a:lnTo>
                        <a:pt x="68" y="7"/>
                      </a:lnTo>
                      <a:lnTo>
                        <a:pt x="68" y="7"/>
                      </a:lnTo>
                      <a:lnTo>
                        <a:pt x="68" y="7"/>
                      </a:lnTo>
                      <a:lnTo>
                        <a:pt x="75" y="7"/>
                      </a:lnTo>
                      <a:lnTo>
                        <a:pt x="75" y="0"/>
                      </a:lnTo>
                      <a:lnTo>
                        <a:pt x="75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45" y="153"/>
                      </a:lnTo>
                      <a:lnTo>
                        <a:pt x="45" y="102"/>
                      </a:lnTo>
                      <a:lnTo>
                        <a:pt x="45" y="153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67" name="矩形 27723"/>
                <p:cNvSpPr/>
                <p:nvPr/>
              </p:nvSpPr>
              <p:spPr>
                <a:xfrm>
                  <a:off x="1246" y="2219"/>
                  <a:ext cx="23" cy="378"/>
                </a:xfrm>
                <a:prstGeom prst="rect">
                  <a:avLst/>
                </a:prstGeom>
                <a:solidFill>
                  <a:srgbClr val="1F1A17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68" name="任意多边形 27724"/>
                <p:cNvSpPr/>
                <p:nvPr/>
              </p:nvSpPr>
              <p:spPr>
                <a:xfrm>
                  <a:off x="4461" y="2495"/>
                  <a:ext cx="83" cy="153"/>
                </a:xfrm>
                <a:custGeom>
                  <a:avLst/>
                  <a:gdLst/>
                  <a:ahLst/>
                  <a:cxnLst/>
                  <a:pathLst>
                    <a:path w="83" h="153">
                      <a:moveTo>
                        <a:pt x="38" y="153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23" y="7"/>
                      </a:lnTo>
                      <a:lnTo>
                        <a:pt x="23" y="7"/>
                      </a:lnTo>
                      <a:lnTo>
                        <a:pt x="23" y="15"/>
                      </a:lnTo>
                      <a:lnTo>
                        <a:pt x="30" y="15"/>
                      </a:lnTo>
                      <a:lnTo>
                        <a:pt x="30" y="15"/>
                      </a:lnTo>
                      <a:lnTo>
                        <a:pt x="30" y="15"/>
                      </a:lnTo>
                      <a:lnTo>
                        <a:pt x="38" y="15"/>
                      </a:lnTo>
                      <a:lnTo>
                        <a:pt x="38" y="15"/>
                      </a:lnTo>
                      <a:lnTo>
                        <a:pt x="38" y="15"/>
                      </a:lnTo>
                      <a:lnTo>
                        <a:pt x="45" y="15"/>
                      </a:lnTo>
                      <a:lnTo>
                        <a:pt x="45" y="15"/>
                      </a:lnTo>
                      <a:lnTo>
                        <a:pt x="45" y="15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60" y="7"/>
                      </a:lnTo>
                      <a:lnTo>
                        <a:pt x="60" y="7"/>
                      </a:lnTo>
                      <a:lnTo>
                        <a:pt x="60" y="7"/>
                      </a:lnTo>
                      <a:lnTo>
                        <a:pt x="68" y="7"/>
                      </a:lnTo>
                      <a:lnTo>
                        <a:pt x="68" y="7"/>
                      </a:lnTo>
                      <a:lnTo>
                        <a:pt x="68" y="7"/>
                      </a:lnTo>
                      <a:lnTo>
                        <a:pt x="76" y="0"/>
                      </a:lnTo>
                      <a:lnTo>
                        <a:pt x="76" y="0"/>
                      </a:lnTo>
                      <a:lnTo>
                        <a:pt x="76" y="0"/>
                      </a:lnTo>
                      <a:lnTo>
                        <a:pt x="83" y="0"/>
                      </a:lnTo>
                      <a:lnTo>
                        <a:pt x="38" y="153"/>
                      </a:lnTo>
                      <a:lnTo>
                        <a:pt x="38" y="102"/>
                      </a:lnTo>
                      <a:lnTo>
                        <a:pt x="38" y="153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69" name="矩形 27725"/>
                <p:cNvSpPr/>
                <p:nvPr/>
              </p:nvSpPr>
              <p:spPr>
                <a:xfrm>
                  <a:off x="4491" y="2219"/>
                  <a:ext cx="23" cy="378"/>
                </a:xfrm>
                <a:prstGeom prst="rect">
                  <a:avLst/>
                </a:prstGeom>
                <a:solidFill>
                  <a:srgbClr val="1F1A17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70" name="任意多边形 27726"/>
                <p:cNvSpPr/>
                <p:nvPr/>
              </p:nvSpPr>
              <p:spPr>
                <a:xfrm>
                  <a:off x="2423" y="2495"/>
                  <a:ext cx="83" cy="153"/>
                </a:xfrm>
                <a:custGeom>
                  <a:avLst/>
                  <a:gdLst/>
                  <a:ahLst/>
                  <a:cxnLst/>
                  <a:pathLst>
                    <a:path w="83" h="153">
                      <a:moveTo>
                        <a:pt x="38" y="153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23" y="7"/>
                      </a:lnTo>
                      <a:lnTo>
                        <a:pt x="23" y="7"/>
                      </a:lnTo>
                      <a:lnTo>
                        <a:pt x="23" y="15"/>
                      </a:lnTo>
                      <a:lnTo>
                        <a:pt x="31" y="15"/>
                      </a:lnTo>
                      <a:lnTo>
                        <a:pt x="31" y="15"/>
                      </a:lnTo>
                      <a:lnTo>
                        <a:pt x="31" y="15"/>
                      </a:lnTo>
                      <a:lnTo>
                        <a:pt x="38" y="15"/>
                      </a:lnTo>
                      <a:lnTo>
                        <a:pt x="38" y="15"/>
                      </a:lnTo>
                      <a:lnTo>
                        <a:pt x="38" y="15"/>
                      </a:lnTo>
                      <a:lnTo>
                        <a:pt x="46" y="15"/>
                      </a:lnTo>
                      <a:lnTo>
                        <a:pt x="46" y="15"/>
                      </a:lnTo>
                      <a:lnTo>
                        <a:pt x="46" y="15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61" y="7"/>
                      </a:lnTo>
                      <a:lnTo>
                        <a:pt x="61" y="7"/>
                      </a:lnTo>
                      <a:lnTo>
                        <a:pt x="61" y="7"/>
                      </a:lnTo>
                      <a:lnTo>
                        <a:pt x="68" y="7"/>
                      </a:lnTo>
                      <a:lnTo>
                        <a:pt x="68" y="7"/>
                      </a:lnTo>
                      <a:lnTo>
                        <a:pt x="68" y="7"/>
                      </a:lnTo>
                      <a:lnTo>
                        <a:pt x="76" y="0"/>
                      </a:lnTo>
                      <a:lnTo>
                        <a:pt x="76" y="0"/>
                      </a:lnTo>
                      <a:lnTo>
                        <a:pt x="76" y="0"/>
                      </a:lnTo>
                      <a:lnTo>
                        <a:pt x="83" y="0"/>
                      </a:lnTo>
                      <a:lnTo>
                        <a:pt x="38" y="153"/>
                      </a:lnTo>
                      <a:lnTo>
                        <a:pt x="38" y="102"/>
                      </a:lnTo>
                      <a:lnTo>
                        <a:pt x="38" y="153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71" name="矩形 27727"/>
                <p:cNvSpPr/>
                <p:nvPr/>
              </p:nvSpPr>
              <p:spPr>
                <a:xfrm>
                  <a:off x="2454" y="2219"/>
                  <a:ext cx="22" cy="378"/>
                </a:xfrm>
                <a:prstGeom prst="rect">
                  <a:avLst/>
                </a:prstGeom>
                <a:solidFill>
                  <a:srgbClr val="1F1A17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72" name="任意多边形 27728"/>
                <p:cNvSpPr/>
                <p:nvPr/>
              </p:nvSpPr>
              <p:spPr>
                <a:xfrm>
                  <a:off x="3276" y="2495"/>
                  <a:ext cx="83" cy="153"/>
                </a:xfrm>
                <a:custGeom>
                  <a:avLst/>
                  <a:gdLst/>
                  <a:ahLst/>
                  <a:cxnLst/>
                  <a:pathLst>
                    <a:path w="83" h="153">
                      <a:moveTo>
                        <a:pt x="45" y="153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23" y="7"/>
                      </a:lnTo>
                      <a:lnTo>
                        <a:pt x="23" y="7"/>
                      </a:lnTo>
                      <a:lnTo>
                        <a:pt x="23" y="7"/>
                      </a:lnTo>
                      <a:lnTo>
                        <a:pt x="30" y="15"/>
                      </a:lnTo>
                      <a:lnTo>
                        <a:pt x="30" y="15"/>
                      </a:lnTo>
                      <a:lnTo>
                        <a:pt x="30" y="15"/>
                      </a:lnTo>
                      <a:lnTo>
                        <a:pt x="38" y="15"/>
                      </a:lnTo>
                      <a:lnTo>
                        <a:pt x="38" y="15"/>
                      </a:lnTo>
                      <a:lnTo>
                        <a:pt x="38" y="15"/>
                      </a:lnTo>
                      <a:lnTo>
                        <a:pt x="45" y="15"/>
                      </a:lnTo>
                      <a:lnTo>
                        <a:pt x="45" y="15"/>
                      </a:lnTo>
                      <a:lnTo>
                        <a:pt x="45" y="15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53" y="15"/>
                      </a:lnTo>
                      <a:lnTo>
                        <a:pt x="61" y="15"/>
                      </a:lnTo>
                      <a:lnTo>
                        <a:pt x="61" y="7"/>
                      </a:lnTo>
                      <a:lnTo>
                        <a:pt x="61" y="7"/>
                      </a:lnTo>
                      <a:lnTo>
                        <a:pt x="68" y="7"/>
                      </a:lnTo>
                      <a:lnTo>
                        <a:pt x="68" y="7"/>
                      </a:lnTo>
                      <a:lnTo>
                        <a:pt x="68" y="7"/>
                      </a:lnTo>
                      <a:lnTo>
                        <a:pt x="76" y="7"/>
                      </a:lnTo>
                      <a:lnTo>
                        <a:pt x="76" y="0"/>
                      </a:lnTo>
                      <a:lnTo>
                        <a:pt x="76" y="0"/>
                      </a:lnTo>
                      <a:lnTo>
                        <a:pt x="83" y="0"/>
                      </a:lnTo>
                      <a:lnTo>
                        <a:pt x="83" y="0"/>
                      </a:lnTo>
                      <a:lnTo>
                        <a:pt x="45" y="153"/>
                      </a:lnTo>
                      <a:lnTo>
                        <a:pt x="45" y="102"/>
                      </a:lnTo>
                      <a:lnTo>
                        <a:pt x="45" y="153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73" name="矩形 27729"/>
                <p:cNvSpPr/>
                <p:nvPr/>
              </p:nvSpPr>
              <p:spPr>
                <a:xfrm>
                  <a:off x="3314" y="2219"/>
                  <a:ext cx="15" cy="378"/>
                </a:xfrm>
                <a:prstGeom prst="rect">
                  <a:avLst/>
                </a:prstGeom>
                <a:solidFill>
                  <a:srgbClr val="1F1A17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74" name="矩形 27730"/>
                <p:cNvSpPr/>
                <p:nvPr/>
              </p:nvSpPr>
              <p:spPr>
                <a:xfrm>
                  <a:off x="1163" y="1892"/>
                  <a:ext cx="131" cy="2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2600">
                      <a:solidFill>
                        <a:srgbClr val="1F1A17"/>
                      </a:solidFill>
                      <a:latin typeface="Dutch801 ItHd BT" charset="0"/>
                      <a:ea typeface="宋体" panose="02010600030101010101" pitchFamily="2" charset="-122"/>
                    </a:rPr>
                    <a:t>U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75" name="矩形 27731"/>
                <p:cNvSpPr/>
                <p:nvPr/>
              </p:nvSpPr>
              <p:spPr>
                <a:xfrm>
                  <a:off x="4416" y="1892"/>
                  <a:ext cx="131" cy="2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2600">
                      <a:solidFill>
                        <a:srgbClr val="1F1A17"/>
                      </a:solidFill>
                      <a:latin typeface="Dutch801 ItHd BT" charset="0"/>
                      <a:ea typeface="宋体" panose="02010600030101010101" pitchFamily="2" charset="-122"/>
                    </a:rPr>
                    <a:t>U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76" name="矩形 27732"/>
                <p:cNvSpPr/>
                <p:nvPr/>
              </p:nvSpPr>
              <p:spPr>
                <a:xfrm>
                  <a:off x="2370" y="1892"/>
                  <a:ext cx="131" cy="2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2600">
                      <a:solidFill>
                        <a:srgbClr val="1F1A17"/>
                      </a:solidFill>
                      <a:latin typeface="Dutch801 ItHd BT" charset="0"/>
                      <a:ea typeface="宋体" panose="02010600030101010101" pitchFamily="2" charset="-122"/>
                    </a:rPr>
                    <a:t>U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77" name="矩形 27733"/>
                <p:cNvSpPr/>
                <p:nvPr/>
              </p:nvSpPr>
              <p:spPr>
                <a:xfrm>
                  <a:off x="3223" y="1892"/>
                  <a:ext cx="131" cy="2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2600">
                      <a:solidFill>
                        <a:srgbClr val="1F1A17"/>
                      </a:solidFill>
                      <a:latin typeface="Dutch801 ItHd BT" charset="0"/>
                      <a:ea typeface="宋体" panose="02010600030101010101" pitchFamily="2" charset="-122"/>
                    </a:rPr>
                    <a:t>U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78" name="矩形 27734"/>
                <p:cNvSpPr/>
                <p:nvPr/>
              </p:nvSpPr>
              <p:spPr>
                <a:xfrm>
                  <a:off x="4891" y="1805"/>
                  <a:ext cx="98" cy="39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79" name="矩形 27735"/>
                <p:cNvSpPr/>
                <p:nvPr/>
              </p:nvSpPr>
              <p:spPr>
                <a:xfrm>
                  <a:off x="4891" y="1805"/>
                  <a:ext cx="98" cy="392"/>
                </a:xfrm>
                <a:prstGeom prst="rect">
                  <a:avLst/>
                </a:prstGeom>
                <a:noFill/>
                <a:ln w="23813" cap="flat" cmpd="sng">
                  <a:solidFill>
                    <a:srgbClr val="1F1A17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80" name="矩形 27736"/>
                <p:cNvSpPr/>
                <p:nvPr/>
              </p:nvSpPr>
              <p:spPr>
                <a:xfrm>
                  <a:off x="2710" y="1311"/>
                  <a:ext cx="408" cy="10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81" name="矩形 27737"/>
                <p:cNvSpPr/>
                <p:nvPr/>
              </p:nvSpPr>
              <p:spPr>
                <a:xfrm>
                  <a:off x="2710" y="1311"/>
                  <a:ext cx="408" cy="101"/>
                </a:xfrm>
                <a:prstGeom prst="rect">
                  <a:avLst/>
                </a:prstGeom>
                <a:noFill/>
                <a:ln w="23813" cap="flat" cmpd="sng">
                  <a:solidFill>
                    <a:srgbClr val="1F1A17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82" name="矩形 27738"/>
                <p:cNvSpPr/>
                <p:nvPr/>
              </p:nvSpPr>
              <p:spPr>
                <a:xfrm>
                  <a:off x="5042" y="1885"/>
                  <a:ext cx="131" cy="2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2600">
                      <a:solidFill>
                        <a:srgbClr val="1F1A17"/>
                      </a:solidFill>
                      <a:latin typeface="Dutch801 ItHd BT" charset="0"/>
                      <a:ea typeface="宋体" panose="02010600030101010101" pitchFamily="2" charset="-122"/>
                    </a:rPr>
                    <a:t>R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83" name="矩形 27739"/>
                <p:cNvSpPr/>
                <p:nvPr/>
              </p:nvSpPr>
              <p:spPr>
                <a:xfrm>
                  <a:off x="2204" y="1071"/>
                  <a:ext cx="91" cy="2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2600">
                      <a:solidFill>
                        <a:srgbClr val="1F1A17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I</a:t>
                  </a:r>
                  <a:endParaRPr lang="en-US" altLang="zh-CN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84" name="直接连接符 27740"/>
                <p:cNvSpPr/>
                <p:nvPr/>
              </p:nvSpPr>
              <p:spPr>
                <a:xfrm>
                  <a:off x="801" y="1369"/>
                  <a:ext cx="1" cy="1271"/>
                </a:xfrm>
                <a:prstGeom prst="line">
                  <a:avLst/>
                </a:prstGeom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85" name="任意多边形 27741"/>
                <p:cNvSpPr/>
                <p:nvPr/>
              </p:nvSpPr>
              <p:spPr>
                <a:xfrm>
                  <a:off x="657" y="1863"/>
                  <a:ext cx="287" cy="283"/>
                </a:xfrm>
                <a:custGeom>
                  <a:avLst/>
                  <a:gdLst/>
                  <a:ahLst/>
                  <a:cxnLst/>
                  <a:pathLst>
                    <a:path w="287" h="283">
                      <a:moveTo>
                        <a:pt x="144" y="0"/>
                      </a:moveTo>
                      <a:lnTo>
                        <a:pt x="174" y="7"/>
                      </a:lnTo>
                      <a:lnTo>
                        <a:pt x="197" y="15"/>
                      </a:lnTo>
                      <a:lnTo>
                        <a:pt x="227" y="29"/>
                      </a:lnTo>
                      <a:lnTo>
                        <a:pt x="242" y="44"/>
                      </a:lnTo>
                      <a:lnTo>
                        <a:pt x="264" y="65"/>
                      </a:lnTo>
                      <a:lnTo>
                        <a:pt x="280" y="87"/>
                      </a:lnTo>
                      <a:lnTo>
                        <a:pt x="287" y="116"/>
                      </a:lnTo>
                      <a:lnTo>
                        <a:pt x="287" y="145"/>
                      </a:lnTo>
                      <a:lnTo>
                        <a:pt x="287" y="167"/>
                      </a:lnTo>
                      <a:lnTo>
                        <a:pt x="280" y="196"/>
                      </a:lnTo>
                      <a:lnTo>
                        <a:pt x="264" y="218"/>
                      </a:lnTo>
                      <a:lnTo>
                        <a:pt x="242" y="240"/>
                      </a:lnTo>
                      <a:lnTo>
                        <a:pt x="227" y="254"/>
                      </a:lnTo>
                      <a:lnTo>
                        <a:pt x="197" y="269"/>
                      </a:lnTo>
                      <a:lnTo>
                        <a:pt x="174" y="276"/>
                      </a:lnTo>
                      <a:lnTo>
                        <a:pt x="144" y="283"/>
                      </a:lnTo>
                      <a:lnTo>
                        <a:pt x="113" y="276"/>
                      </a:lnTo>
                      <a:lnTo>
                        <a:pt x="83" y="269"/>
                      </a:lnTo>
                      <a:lnTo>
                        <a:pt x="61" y="254"/>
                      </a:lnTo>
                      <a:lnTo>
                        <a:pt x="38" y="240"/>
                      </a:lnTo>
                      <a:lnTo>
                        <a:pt x="23" y="218"/>
                      </a:lnTo>
                      <a:lnTo>
                        <a:pt x="8" y="196"/>
                      </a:lnTo>
                      <a:lnTo>
                        <a:pt x="0" y="167"/>
                      </a:lnTo>
                      <a:lnTo>
                        <a:pt x="0" y="145"/>
                      </a:lnTo>
                      <a:lnTo>
                        <a:pt x="0" y="116"/>
                      </a:lnTo>
                      <a:lnTo>
                        <a:pt x="8" y="87"/>
                      </a:lnTo>
                      <a:lnTo>
                        <a:pt x="23" y="65"/>
                      </a:lnTo>
                      <a:lnTo>
                        <a:pt x="38" y="44"/>
                      </a:lnTo>
                      <a:lnTo>
                        <a:pt x="61" y="29"/>
                      </a:lnTo>
                      <a:lnTo>
                        <a:pt x="83" y="15"/>
                      </a:lnTo>
                      <a:lnTo>
                        <a:pt x="113" y="7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86" name="任意多边形 27742"/>
                <p:cNvSpPr/>
                <p:nvPr/>
              </p:nvSpPr>
              <p:spPr>
                <a:xfrm>
                  <a:off x="657" y="1863"/>
                  <a:ext cx="287" cy="283"/>
                </a:xfrm>
                <a:custGeom>
                  <a:avLst/>
                  <a:gdLst/>
                  <a:ahLst/>
                  <a:cxnLst/>
                  <a:pathLst>
                    <a:path w="287" h="283">
                      <a:moveTo>
                        <a:pt x="144" y="0"/>
                      </a:moveTo>
                      <a:lnTo>
                        <a:pt x="174" y="7"/>
                      </a:lnTo>
                      <a:lnTo>
                        <a:pt x="197" y="15"/>
                      </a:lnTo>
                      <a:lnTo>
                        <a:pt x="227" y="29"/>
                      </a:lnTo>
                      <a:lnTo>
                        <a:pt x="242" y="44"/>
                      </a:lnTo>
                      <a:lnTo>
                        <a:pt x="264" y="65"/>
                      </a:lnTo>
                      <a:lnTo>
                        <a:pt x="280" y="87"/>
                      </a:lnTo>
                      <a:lnTo>
                        <a:pt x="287" y="116"/>
                      </a:lnTo>
                      <a:lnTo>
                        <a:pt x="287" y="145"/>
                      </a:lnTo>
                      <a:lnTo>
                        <a:pt x="287" y="167"/>
                      </a:lnTo>
                      <a:lnTo>
                        <a:pt x="280" y="196"/>
                      </a:lnTo>
                      <a:lnTo>
                        <a:pt x="264" y="218"/>
                      </a:lnTo>
                      <a:lnTo>
                        <a:pt x="242" y="240"/>
                      </a:lnTo>
                      <a:lnTo>
                        <a:pt x="227" y="254"/>
                      </a:lnTo>
                      <a:lnTo>
                        <a:pt x="197" y="269"/>
                      </a:lnTo>
                      <a:lnTo>
                        <a:pt x="174" y="276"/>
                      </a:lnTo>
                      <a:lnTo>
                        <a:pt x="144" y="283"/>
                      </a:lnTo>
                      <a:lnTo>
                        <a:pt x="113" y="276"/>
                      </a:lnTo>
                      <a:lnTo>
                        <a:pt x="83" y="269"/>
                      </a:lnTo>
                      <a:lnTo>
                        <a:pt x="61" y="254"/>
                      </a:lnTo>
                      <a:lnTo>
                        <a:pt x="38" y="240"/>
                      </a:lnTo>
                      <a:lnTo>
                        <a:pt x="23" y="218"/>
                      </a:lnTo>
                      <a:lnTo>
                        <a:pt x="8" y="196"/>
                      </a:lnTo>
                      <a:lnTo>
                        <a:pt x="0" y="167"/>
                      </a:lnTo>
                      <a:lnTo>
                        <a:pt x="0" y="145"/>
                      </a:lnTo>
                      <a:lnTo>
                        <a:pt x="0" y="116"/>
                      </a:lnTo>
                      <a:lnTo>
                        <a:pt x="8" y="87"/>
                      </a:lnTo>
                      <a:lnTo>
                        <a:pt x="23" y="65"/>
                      </a:lnTo>
                      <a:lnTo>
                        <a:pt x="38" y="44"/>
                      </a:lnTo>
                      <a:lnTo>
                        <a:pt x="61" y="29"/>
                      </a:lnTo>
                      <a:lnTo>
                        <a:pt x="83" y="15"/>
                      </a:lnTo>
                      <a:lnTo>
                        <a:pt x="113" y="7"/>
                      </a:lnTo>
                      <a:lnTo>
                        <a:pt x="144" y="0"/>
                      </a:lnTo>
                    </a:path>
                  </a:pathLst>
                </a:custGeom>
                <a:noFill/>
                <a:ln w="23813" cap="flat" cmpd="sng">
                  <a:solidFill>
                    <a:srgbClr val="1F1A1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9487" name="矩形 27743"/>
                <p:cNvSpPr/>
                <p:nvPr/>
              </p:nvSpPr>
              <p:spPr>
                <a:xfrm>
                  <a:off x="748" y="1892"/>
                  <a:ext cx="91" cy="2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2600">
                      <a:solidFill>
                        <a:srgbClr val="1F1A17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F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88" name="矩形 27744"/>
                <p:cNvSpPr/>
                <p:nvPr/>
              </p:nvSpPr>
              <p:spPr>
                <a:xfrm>
                  <a:off x="5186" y="2016"/>
                  <a:ext cx="112" cy="16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zh-CN" altLang="en-US" sz="1600" dirty="0">
                      <a:solidFill>
                        <a:srgbClr val="1F1A17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用</a:t>
                  </a:r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89" name="矩形 27745"/>
                <p:cNvSpPr/>
                <p:nvPr/>
              </p:nvSpPr>
              <p:spPr>
                <a:xfrm>
                  <a:off x="2921" y="1529"/>
                  <a:ext cx="112" cy="16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zh-CN" altLang="en-US" sz="1600" dirty="0">
                      <a:solidFill>
                        <a:srgbClr val="1F1A17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线</a:t>
                  </a:r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90" name="矩形 27746"/>
                <p:cNvSpPr/>
                <p:nvPr/>
              </p:nvSpPr>
              <p:spPr>
                <a:xfrm>
                  <a:off x="3684" y="1107"/>
                  <a:ext cx="91" cy="2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2600" dirty="0">
                      <a:solidFill>
                        <a:srgbClr val="1F1A17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 </a:t>
                  </a:r>
                  <a:endParaRPr lang="en-US" altLang="zh-CN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91" name="矩形 27747"/>
                <p:cNvSpPr/>
                <p:nvPr/>
              </p:nvSpPr>
              <p:spPr>
                <a:xfrm>
                  <a:off x="1684" y="1107"/>
                  <a:ext cx="1" cy="15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endParaRPr lang="zh-CN" altLang="zh-CN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92" name="矩形 27748"/>
                <p:cNvSpPr/>
                <p:nvPr/>
              </p:nvSpPr>
              <p:spPr>
                <a:xfrm>
                  <a:off x="3918" y="1071"/>
                  <a:ext cx="1" cy="15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endParaRPr lang="zh-CN" altLang="zh-CN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93" name="矩形 27749"/>
                <p:cNvSpPr/>
                <p:nvPr/>
              </p:nvSpPr>
              <p:spPr>
                <a:xfrm>
                  <a:off x="1804" y="1071"/>
                  <a:ext cx="1" cy="15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endParaRPr lang="zh-CN" altLang="zh-CN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494" name="矩形 27750"/>
                <p:cNvSpPr/>
                <p:nvPr/>
              </p:nvSpPr>
              <p:spPr>
                <a:xfrm>
                  <a:off x="2854" y="1383"/>
                  <a:ext cx="61" cy="2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p>
                  <a:r>
                    <a:rPr lang="en-US" altLang="zh-CN" sz="2600">
                      <a:solidFill>
                        <a:srgbClr val="1F1A17"/>
                      </a:solidFill>
                      <a:latin typeface="Dutch801 ItHd BT" charset="0"/>
                      <a:ea typeface="宋体" panose="02010600030101010101" pitchFamily="2" charset="-122"/>
                    </a:rPr>
                    <a:t>r</a:t>
                  </a:r>
                  <a:endParaRPr lang="en-US" altLang="zh-CN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9495" name="文本框 27751"/>
              <p:cNvSpPr txBox="1"/>
              <p:nvPr/>
            </p:nvSpPr>
            <p:spPr>
              <a:xfrm>
                <a:off x="1292" y="1071"/>
                <a:ext cx="590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endParaRPr lang="en-US" altLang="zh-CN" sz="2400" baseline="-250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496" name="文本框 27752"/>
              <p:cNvSpPr txBox="1"/>
              <p:nvPr/>
            </p:nvSpPr>
            <p:spPr>
              <a:xfrm>
                <a:off x="3288" y="1071"/>
                <a:ext cx="590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latin typeface="宋体" panose="02010600030101010101" pitchFamily="2" charset="-122"/>
                    <a:ea typeface="宋体" panose="02010600030101010101" pitchFamily="2" charset="-122"/>
                  </a:rPr>
                  <a:t> I</a:t>
                </a:r>
                <a:r>
                  <a:rPr lang="en-US" altLang="zh-CN" sz="2400" baseline="-2500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endParaRPr lang="en-US" altLang="zh-CN" sz="2400" baseline="-250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497" name="文本框 27753"/>
              <p:cNvSpPr txBox="1"/>
              <p:nvPr/>
            </p:nvSpPr>
            <p:spPr>
              <a:xfrm>
                <a:off x="4105" y="1071"/>
                <a:ext cx="590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endParaRPr lang="en-US" altLang="zh-CN" sz="2400" baseline="-250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498" name="文本框 27754"/>
              <p:cNvSpPr txBox="1"/>
              <p:nvPr/>
            </p:nvSpPr>
            <p:spPr>
              <a:xfrm>
                <a:off x="1429" y="1842"/>
                <a:ext cx="454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n</a:t>
                </a:r>
                <a:r>
                  <a:rPr lang="en-US" altLang="zh-CN" sz="2400" baseline="-250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1</a:t>
                </a:r>
                <a:endParaRPr lang="en-US" altLang="zh-CN" sz="2400" baseline="-2500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59499" name="文本框 27755"/>
              <p:cNvSpPr txBox="1"/>
              <p:nvPr/>
            </p:nvSpPr>
            <p:spPr>
              <a:xfrm>
                <a:off x="2018" y="1842"/>
                <a:ext cx="499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n</a:t>
                </a:r>
                <a:r>
                  <a:rPr lang="en-US" altLang="zh-CN" sz="2400" baseline="-250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2</a:t>
                </a:r>
                <a:endParaRPr lang="en-US" altLang="zh-CN" sz="2400" baseline="-2500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59500" name="文本框 27756"/>
              <p:cNvSpPr txBox="1"/>
              <p:nvPr/>
            </p:nvSpPr>
            <p:spPr>
              <a:xfrm>
                <a:off x="3424" y="1842"/>
                <a:ext cx="499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n</a:t>
                </a:r>
                <a:r>
                  <a:rPr lang="en-US" altLang="zh-CN" sz="2400" baseline="-250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3</a:t>
                </a:r>
                <a:endParaRPr lang="en-US" altLang="zh-CN" sz="2400" baseline="-2500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59501" name="文本框 27757"/>
              <p:cNvSpPr txBox="1"/>
              <p:nvPr/>
            </p:nvSpPr>
            <p:spPr>
              <a:xfrm>
                <a:off x="4014" y="1842"/>
                <a:ext cx="499" cy="31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n</a:t>
                </a:r>
                <a:r>
                  <a:rPr lang="en-US" altLang="zh-CN" sz="2400" baseline="-250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4</a:t>
                </a:r>
                <a:endParaRPr lang="en-US" altLang="zh-CN" sz="2400" baseline="-2500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59502" name="文本框 27758"/>
            <p:cNvSpPr txBox="1"/>
            <p:nvPr/>
          </p:nvSpPr>
          <p:spPr>
            <a:xfrm>
              <a:off x="1338" y="1525"/>
              <a:ext cx="408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P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20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503" name="文本框 27759"/>
            <p:cNvSpPr txBox="1"/>
            <p:nvPr/>
          </p:nvSpPr>
          <p:spPr>
            <a:xfrm>
              <a:off x="2064" y="1525"/>
              <a:ext cx="408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P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en-US" altLang="zh-CN" sz="20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504" name="文本框 27760"/>
            <p:cNvSpPr txBox="1"/>
            <p:nvPr/>
          </p:nvSpPr>
          <p:spPr>
            <a:xfrm>
              <a:off x="3334" y="1480"/>
              <a:ext cx="408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P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en-US" altLang="zh-CN" sz="20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505" name="文本框 27761"/>
            <p:cNvSpPr txBox="1"/>
            <p:nvPr/>
          </p:nvSpPr>
          <p:spPr>
            <a:xfrm>
              <a:off x="4059" y="1480"/>
              <a:ext cx="408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P</a:t>
              </a:r>
              <a:r>
                <a:rPr lang="en-US" altLang="zh-CN" sz="2000" baseline="-2500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en-US" altLang="zh-CN" sz="20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6086" name="文本框 4"/>
          <p:cNvSpPr txBox="1"/>
          <p:nvPr/>
        </p:nvSpPr>
        <p:spPr>
          <a:xfrm>
            <a:off x="1456690" y="849948"/>
            <a:ext cx="8035925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（2）升压降压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输电给用户时的电路如下图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066925" y="6253163"/>
          <a:ext cx="65214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7" imgW="2895600" imgH="254000" progId="Equation.3">
                  <p:embed/>
                </p:oleObj>
              </mc:Choice>
              <mc:Fallback>
                <p:oleObj name="" r:id="rId7" imgW="2895600" imgH="254000" progId="Equation.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66925" y="6253163"/>
                        <a:ext cx="652145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矩形 28673"/>
          <p:cNvSpPr/>
          <p:nvPr/>
        </p:nvSpPr>
        <p:spPr>
          <a:xfrm>
            <a:off x="1651000" y="747713"/>
            <a:ext cx="8915400" cy="26765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例6. 某垃圾焚烧发电机输出功率为40kW，输出电压为400V，用变压比（原、副线圈匝数比）为1：5的变压器升压后向某小区供电，输电线的总电阻为5，到达该小区后再用变压器降为220V。求：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（1）输电线上损失的电功率；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（2）降压变压器的变压比。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46086" name="文本框 4"/>
          <p:cNvSpPr txBox="1"/>
          <p:nvPr/>
        </p:nvSpPr>
        <p:spPr>
          <a:xfrm>
            <a:off x="1984375" y="3714750"/>
            <a:ext cx="1730375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解：（1）</a:t>
            </a:r>
            <a:endParaRPr lang="zh-CN" altLang="en-US" sz="28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021138" y="3568700"/>
          <a:ext cx="440372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1" imgW="1955800" imgH="444500" progId="Equation.3">
                  <p:embed/>
                </p:oleObj>
              </mc:Choice>
              <mc:Fallback>
                <p:oleObj name="" r:id="rId1" imgW="1955800" imgH="4445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21138" y="3568700"/>
                        <a:ext cx="4403725" cy="1004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043363" y="4745038"/>
          <a:ext cx="33734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3" imgW="1498600" imgH="444500" progId="Equation.3">
                  <p:embed/>
                </p:oleObj>
              </mc:Choice>
              <mc:Fallback>
                <p:oleObj name="" r:id="rId3" imgW="1498600" imgH="444500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3363" y="4745038"/>
                        <a:ext cx="3373437" cy="1004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4021138" y="6021388"/>
          <a:ext cx="420370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5" imgW="1866900" imgH="254000" progId="Equation.3">
                  <p:embed/>
                </p:oleObj>
              </mc:Choice>
              <mc:Fallback>
                <p:oleObj name="" r:id="rId5" imgW="1866900" imgH="254000" progId="Equation.3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1138" y="6021388"/>
                        <a:ext cx="4203700" cy="573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图片 5125" descr="MVC-317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9770" y="4147820"/>
            <a:ext cx="2765425" cy="195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图片 5126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833" y="4147820"/>
            <a:ext cx="3019425" cy="1970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图片 108" descr="图片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33" y="996633"/>
            <a:ext cx="8475662" cy="31511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149" name="对象 6148"/>
          <p:cNvGraphicFramePr/>
          <p:nvPr/>
        </p:nvGraphicFramePr>
        <p:xfrm>
          <a:off x="7424420" y="4011295"/>
          <a:ext cx="2378075" cy="246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4" imgW="6985000" imgH="7442200" progId="Photoshop.Image.5">
                  <p:embed/>
                </p:oleObj>
              </mc:Choice>
              <mc:Fallback>
                <p:oleObj name="" r:id="rId4" imgW="6985000" imgH="7442200" progId="Photoshop.Image.5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420" y="4011295"/>
                        <a:ext cx="2378075" cy="2465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64995" y="6333808"/>
            <a:ext cx="5411788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charset="-122"/>
                <a:hlinkClick r:id="rId6" action="ppaction://hlinkfile"/>
              </a:rPr>
              <a:t>变压器的构造和工作原理视频</a:t>
            </a:r>
            <a:endParaRPr lang="zh-CN" altLang="en-US" sz="28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sp>
        <p:nvSpPr>
          <p:cNvPr id="35" name="Text Box 26"/>
          <p:cNvSpPr txBox="1">
            <a:spLocks noChangeArrowheads="1"/>
          </p:cNvSpPr>
          <p:nvPr/>
        </p:nvSpPr>
        <p:spPr bwMode="auto">
          <a:xfrm>
            <a:off x="1246983" y="667861"/>
            <a:ext cx="5357812" cy="5219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微软雅黑" panose="020B0503020204020204" pitchFamily="34" charset="-122"/>
                <a:cs typeface="+mj-cs"/>
                <a:sym typeface="+mn-ea"/>
              </a:rPr>
              <a:t>1.变压器是怎样的结构？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1050925" y="1101725"/>
            <a:ext cx="1098550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charset="-122"/>
              </a:rPr>
              <a:t> 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（2）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608263" y="2127250"/>
          <a:ext cx="3173412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1" imgW="1409700" imgH="444500" progId="Equation.3">
                  <p:embed/>
                </p:oleObj>
              </mc:Choice>
              <mc:Fallback>
                <p:oleObj name="" r:id="rId1" imgW="1409700" imgH="444500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08263" y="2127250"/>
                        <a:ext cx="3173412" cy="1004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2608263" y="1101725"/>
          <a:ext cx="55197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3" imgW="2451100" imgH="241300" progId="Equation.3">
                  <p:embed/>
                </p:oleObj>
              </mc:Choice>
              <mc:Fallback>
                <p:oleObj name="" r:id="rId3" imgW="2451100" imgH="241300" progId="Equation.3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8263" y="1101725"/>
                        <a:ext cx="5519737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19457"/>
          <p:cNvSpPr txBox="1"/>
          <p:nvPr/>
        </p:nvSpPr>
        <p:spPr>
          <a:xfrm>
            <a:off x="1343025" y="847090"/>
            <a:ext cx="42195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变压器的结构和符号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459" name="组合 19458"/>
          <p:cNvGrpSpPr/>
          <p:nvPr/>
        </p:nvGrpSpPr>
        <p:grpSpPr>
          <a:xfrm>
            <a:off x="5762625" y="1210945"/>
            <a:ext cx="5302250" cy="2928938"/>
            <a:chOff x="1196" y="981"/>
            <a:chExt cx="3544" cy="2039"/>
          </a:xfrm>
        </p:grpSpPr>
        <p:grpSp>
          <p:nvGrpSpPr>
            <p:cNvPr id="41987" name="组合 19459"/>
            <p:cNvGrpSpPr/>
            <p:nvPr/>
          </p:nvGrpSpPr>
          <p:grpSpPr>
            <a:xfrm>
              <a:off x="1204" y="1253"/>
              <a:ext cx="817" cy="907"/>
              <a:chOff x="1385" y="1253"/>
              <a:chExt cx="817" cy="907"/>
            </a:xfrm>
          </p:grpSpPr>
          <p:grpSp>
            <p:nvGrpSpPr>
              <p:cNvPr id="41988" name="组合 19460"/>
              <p:cNvGrpSpPr/>
              <p:nvPr/>
            </p:nvGrpSpPr>
            <p:grpSpPr>
              <a:xfrm>
                <a:off x="1565" y="1253"/>
                <a:ext cx="0" cy="907"/>
                <a:chOff x="1565" y="1253"/>
                <a:chExt cx="0" cy="907"/>
              </a:xfrm>
            </p:grpSpPr>
            <p:sp>
              <p:nvSpPr>
                <p:cNvPr id="41989" name="直接连接符 19461"/>
                <p:cNvSpPr/>
                <p:nvPr/>
              </p:nvSpPr>
              <p:spPr>
                <a:xfrm>
                  <a:off x="1565" y="1933"/>
                  <a:ext cx="0" cy="227"/>
                </a:xfrm>
                <a:prstGeom prst="line">
                  <a:avLst/>
                </a:prstGeom>
                <a:ln w="762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41990" name="直接连接符 19462"/>
                <p:cNvSpPr/>
                <p:nvPr/>
              </p:nvSpPr>
              <p:spPr>
                <a:xfrm flipV="1">
                  <a:off x="1565" y="1253"/>
                  <a:ext cx="0" cy="273"/>
                </a:xfrm>
                <a:prstGeom prst="line">
                  <a:avLst/>
                </a:prstGeom>
                <a:ln w="762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41991" name="文本框 19463"/>
              <p:cNvSpPr txBox="1"/>
              <p:nvPr/>
            </p:nvSpPr>
            <p:spPr>
              <a:xfrm>
                <a:off x="1385" y="1524"/>
                <a:ext cx="817" cy="36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U</a:t>
                </a:r>
                <a:r>
                  <a:rPr lang="en-US" altLang="zh-CN" sz="2800" baseline="-250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1</a:t>
                </a:r>
                <a:endParaRPr lang="en-US" altLang="zh-CN" sz="2800" baseline="-2500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41992" name="组合 19464"/>
            <p:cNvGrpSpPr/>
            <p:nvPr/>
          </p:nvGrpSpPr>
          <p:grpSpPr>
            <a:xfrm>
              <a:off x="3923" y="1253"/>
              <a:ext cx="817" cy="907"/>
              <a:chOff x="3969" y="1253"/>
              <a:chExt cx="817" cy="907"/>
            </a:xfrm>
          </p:grpSpPr>
          <p:grpSp>
            <p:nvGrpSpPr>
              <p:cNvPr id="41993" name="组合 19465"/>
              <p:cNvGrpSpPr/>
              <p:nvPr/>
            </p:nvGrpSpPr>
            <p:grpSpPr>
              <a:xfrm>
                <a:off x="4105" y="1253"/>
                <a:ext cx="0" cy="907"/>
                <a:chOff x="1565" y="1253"/>
                <a:chExt cx="0" cy="907"/>
              </a:xfrm>
            </p:grpSpPr>
            <p:sp>
              <p:nvSpPr>
                <p:cNvPr id="41994" name="直接连接符 19466"/>
                <p:cNvSpPr/>
                <p:nvPr/>
              </p:nvSpPr>
              <p:spPr>
                <a:xfrm>
                  <a:off x="1565" y="1933"/>
                  <a:ext cx="0" cy="227"/>
                </a:xfrm>
                <a:prstGeom prst="line">
                  <a:avLst/>
                </a:prstGeom>
                <a:ln w="762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41995" name="直接连接符 19467"/>
                <p:cNvSpPr/>
                <p:nvPr/>
              </p:nvSpPr>
              <p:spPr>
                <a:xfrm flipV="1">
                  <a:off x="1565" y="1253"/>
                  <a:ext cx="0" cy="273"/>
                </a:xfrm>
                <a:prstGeom prst="line">
                  <a:avLst/>
                </a:prstGeom>
                <a:ln w="762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41996" name="文本框 19468"/>
              <p:cNvSpPr txBox="1"/>
              <p:nvPr/>
            </p:nvSpPr>
            <p:spPr>
              <a:xfrm>
                <a:off x="3969" y="1555"/>
                <a:ext cx="817" cy="36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U</a:t>
                </a:r>
                <a:r>
                  <a:rPr lang="en-US" altLang="zh-CN" sz="2800" baseline="-2500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2</a:t>
                </a:r>
                <a:endParaRPr lang="en-US" altLang="zh-CN" sz="2800" baseline="-2500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41997" name="文本框 19469"/>
            <p:cNvSpPr txBox="1"/>
            <p:nvPr/>
          </p:nvSpPr>
          <p:spPr>
            <a:xfrm>
              <a:off x="1196" y="2614"/>
              <a:ext cx="964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原线圈</a:t>
              </a:r>
              <a:endPara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41998" name="组合 19470"/>
            <p:cNvGrpSpPr/>
            <p:nvPr/>
          </p:nvGrpSpPr>
          <p:grpSpPr>
            <a:xfrm>
              <a:off x="1338" y="981"/>
              <a:ext cx="2767" cy="1451"/>
              <a:chOff x="4658" y="8304"/>
              <a:chExt cx="2397" cy="1093"/>
            </a:xfrm>
          </p:grpSpPr>
          <p:grpSp>
            <p:nvGrpSpPr>
              <p:cNvPr id="41999" name="组合 19471"/>
              <p:cNvGrpSpPr/>
              <p:nvPr/>
            </p:nvGrpSpPr>
            <p:grpSpPr>
              <a:xfrm>
                <a:off x="5198" y="8304"/>
                <a:ext cx="1266" cy="1093"/>
                <a:chOff x="3752" y="8148"/>
                <a:chExt cx="1266" cy="1093"/>
              </a:xfrm>
            </p:grpSpPr>
            <p:sp>
              <p:nvSpPr>
                <p:cNvPr id="42000" name="矩形 19472"/>
                <p:cNvSpPr/>
                <p:nvPr/>
              </p:nvSpPr>
              <p:spPr>
                <a:xfrm>
                  <a:off x="3935" y="8304"/>
                  <a:ext cx="900" cy="78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001" name="矩形 19473"/>
                <p:cNvSpPr/>
                <p:nvPr/>
              </p:nvSpPr>
              <p:spPr>
                <a:xfrm>
                  <a:off x="3752" y="8148"/>
                  <a:ext cx="1266" cy="1093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2002" name="任意多边形 19474"/>
              <p:cNvSpPr/>
              <p:nvPr/>
            </p:nvSpPr>
            <p:spPr>
              <a:xfrm>
                <a:off x="5190" y="8520"/>
                <a:ext cx="223" cy="54"/>
              </a:xfrm>
              <a:custGeom>
                <a:avLst/>
                <a:gdLst/>
                <a:ahLst/>
                <a:cxnLst/>
                <a:pathLst>
                  <a:path w="223" h="54">
                    <a:moveTo>
                      <a:pt x="0" y="0"/>
                    </a:moveTo>
                    <a:cubicBezTo>
                      <a:pt x="66" y="2"/>
                      <a:pt x="132" y="2"/>
                      <a:pt x="198" y="6"/>
                    </a:cubicBezTo>
                    <a:cubicBezTo>
                      <a:pt x="204" y="6"/>
                      <a:pt x="214" y="6"/>
                      <a:pt x="216" y="12"/>
                    </a:cubicBezTo>
                    <a:cubicBezTo>
                      <a:pt x="223" y="33"/>
                      <a:pt x="206" y="54"/>
                      <a:pt x="186" y="54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03" name="任意多边形 19475"/>
              <p:cNvSpPr/>
              <p:nvPr/>
            </p:nvSpPr>
            <p:spPr>
              <a:xfrm>
                <a:off x="5161" y="8586"/>
                <a:ext cx="239" cy="155"/>
              </a:xfrm>
              <a:custGeom>
                <a:avLst/>
                <a:gdLst/>
                <a:ahLst/>
                <a:cxnLst/>
                <a:pathLst>
                  <a:path w="239" h="150">
                    <a:moveTo>
                      <a:pt x="41" y="0"/>
                    </a:moveTo>
                    <a:cubicBezTo>
                      <a:pt x="30" y="7"/>
                      <a:pt x="0" y="31"/>
                      <a:pt x="23" y="48"/>
                    </a:cubicBezTo>
                    <a:cubicBezTo>
                      <a:pt x="53" y="69"/>
                      <a:pt x="123" y="74"/>
                      <a:pt x="155" y="78"/>
                    </a:cubicBezTo>
                    <a:cubicBezTo>
                      <a:pt x="177" y="84"/>
                      <a:pt x="199" y="90"/>
                      <a:pt x="221" y="96"/>
                    </a:cubicBezTo>
                    <a:cubicBezTo>
                      <a:pt x="227" y="105"/>
                      <a:pt x="239" y="120"/>
                      <a:pt x="239" y="132"/>
                    </a:cubicBezTo>
                    <a:cubicBezTo>
                      <a:pt x="239" y="138"/>
                      <a:pt x="233" y="150"/>
                      <a:pt x="233" y="15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04" name="任意多边形 19476"/>
              <p:cNvSpPr/>
              <p:nvPr/>
            </p:nvSpPr>
            <p:spPr>
              <a:xfrm>
                <a:off x="5163" y="8694"/>
                <a:ext cx="239" cy="155"/>
              </a:xfrm>
              <a:custGeom>
                <a:avLst/>
                <a:gdLst/>
                <a:ahLst/>
                <a:cxnLst/>
                <a:pathLst>
                  <a:path w="239" h="150">
                    <a:moveTo>
                      <a:pt x="41" y="0"/>
                    </a:moveTo>
                    <a:cubicBezTo>
                      <a:pt x="30" y="7"/>
                      <a:pt x="0" y="31"/>
                      <a:pt x="23" y="48"/>
                    </a:cubicBezTo>
                    <a:cubicBezTo>
                      <a:pt x="53" y="69"/>
                      <a:pt x="123" y="74"/>
                      <a:pt x="155" y="78"/>
                    </a:cubicBezTo>
                    <a:cubicBezTo>
                      <a:pt x="177" y="84"/>
                      <a:pt x="199" y="90"/>
                      <a:pt x="221" y="96"/>
                    </a:cubicBezTo>
                    <a:cubicBezTo>
                      <a:pt x="227" y="105"/>
                      <a:pt x="239" y="120"/>
                      <a:pt x="239" y="132"/>
                    </a:cubicBezTo>
                    <a:cubicBezTo>
                      <a:pt x="239" y="138"/>
                      <a:pt x="233" y="150"/>
                      <a:pt x="233" y="15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05" name="任意多边形 19477"/>
              <p:cNvSpPr/>
              <p:nvPr/>
            </p:nvSpPr>
            <p:spPr>
              <a:xfrm>
                <a:off x="5156" y="8796"/>
                <a:ext cx="239" cy="155"/>
              </a:xfrm>
              <a:custGeom>
                <a:avLst/>
                <a:gdLst/>
                <a:ahLst/>
                <a:cxnLst/>
                <a:pathLst>
                  <a:path w="239" h="150">
                    <a:moveTo>
                      <a:pt x="41" y="0"/>
                    </a:moveTo>
                    <a:cubicBezTo>
                      <a:pt x="30" y="7"/>
                      <a:pt x="0" y="31"/>
                      <a:pt x="23" y="48"/>
                    </a:cubicBezTo>
                    <a:cubicBezTo>
                      <a:pt x="53" y="69"/>
                      <a:pt x="123" y="74"/>
                      <a:pt x="155" y="78"/>
                    </a:cubicBezTo>
                    <a:cubicBezTo>
                      <a:pt x="177" y="84"/>
                      <a:pt x="199" y="90"/>
                      <a:pt x="221" y="96"/>
                    </a:cubicBezTo>
                    <a:cubicBezTo>
                      <a:pt x="227" y="105"/>
                      <a:pt x="239" y="120"/>
                      <a:pt x="239" y="132"/>
                    </a:cubicBezTo>
                    <a:cubicBezTo>
                      <a:pt x="239" y="138"/>
                      <a:pt x="233" y="150"/>
                      <a:pt x="233" y="15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06" name="任意多边形 19478"/>
              <p:cNvSpPr/>
              <p:nvPr/>
            </p:nvSpPr>
            <p:spPr>
              <a:xfrm>
                <a:off x="5162" y="8928"/>
                <a:ext cx="239" cy="155"/>
              </a:xfrm>
              <a:custGeom>
                <a:avLst/>
                <a:gdLst/>
                <a:ahLst/>
                <a:cxnLst/>
                <a:pathLst>
                  <a:path w="239" h="150">
                    <a:moveTo>
                      <a:pt x="41" y="0"/>
                    </a:moveTo>
                    <a:cubicBezTo>
                      <a:pt x="30" y="7"/>
                      <a:pt x="0" y="31"/>
                      <a:pt x="23" y="48"/>
                    </a:cubicBezTo>
                    <a:cubicBezTo>
                      <a:pt x="53" y="69"/>
                      <a:pt x="123" y="74"/>
                      <a:pt x="155" y="78"/>
                    </a:cubicBezTo>
                    <a:cubicBezTo>
                      <a:pt x="177" y="84"/>
                      <a:pt x="199" y="90"/>
                      <a:pt x="221" y="96"/>
                    </a:cubicBezTo>
                    <a:cubicBezTo>
                      <a:pt x="227" y="105"/>
                      <a:pt x="239" y="120"/>
                      <a:pt x="239" y="132"/>
                    </a:cubicBezTo>
                    <a:cubicBezTo>
                      <a:pt x="239" y="138"/>
                      <a:pt x="233" y="150"/>
                      <a:pt x="233" y="15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07" name="任意多边形 19479"/>
              <p:cNvSpPr/>
              <p:nvPr/>
            </p:nvSpPr>
            <p:spPr>
              <a:xfrm>
                <a:off x="5156" y="9030"/>
                <a:ext cx="239" cy="150"/>
              </a:xfrm>
              <a:custGeom>
                <a:avLst/>
                <a:gdLst/>
                <a:ahLst/>
                <a:cxnLst/>
                <a:pathLst>
                  <a:path w="239" h="150">
                    <a:moveTo>
                      <a:pt x="41" y="0"/>
                    </a:moveTo>
                    <a:cubicBezTo>
                      <a:pt x="30" y="7"/>
                      <a:pt x="0" y="31"/>
                      <a:pt x="23" y="48"/>
                    </a:cubicBezTo>
                    <a:cubicBezTo>
                      <a:pt x="53" y="69"/>
                      <a:pt x="123" y="74"/>
                      <a:pt x="155" y="78"/>
                    </a:cubicBezTo>
                    <a:cubicBezTo>
                      <a:pt x="177" y="84"/>
                      <a:pt x="199" y="90"/>
                      <a:pt x="221" y="96"/>
                    </a:cubicBezTo>
                    <a:cubicBezTo>
                      <a:pt x="227" y="105"/>
                      <a:pt x="239" y="120"/>
                      <a:pt x="239" y="132"/>
                    </a:cubicBezTo>
                    <a:cubicBezTo>
                      <a:pt x="239" y="138"/>
                      <a:pt x="233" y="150"/>
                      <a:pt x="233" y="15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08" name="直接连接符 19480"/>
              <p:cNvSpPr/>
              <p:nvPr/>
            </p:nvSpPr>
            <p:spPr>
              <a:xfrm flipH="1">
                <a:off x="4658" y="8526"/>
                <a:ext cx="540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09" name="直接连接符 19481"/>
              <p:cNvSpPr/>
              <p:nvPr/>
            </p:nvSpPr>
            <p:spPr>
              <a:xfrm flipH="1">
                <a:off x="4658" y="9174"/>
                <a:ext cx="540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10" name="任意多边形 19482"/>
              <p:cNvSpPr/>
              <p:nvPr/>
            </p:nvSpPr>
            <p:spPr>
              <a:xfrm>
                <a:off x="6240" y="8520"/>
                <a:ext cx="239" cy="155"/>
              </a:xfrm>
              <a:custGeom>
                <a:avLst/>
                <a:gdLst/>
                <a:ahLst/>
                <a:cxnLst/>
                <a:pathLst>
                  <a:path w="239" h="150">
                    <a:moveTo>
                      <a:pt x="41" y="0"/>
                    </a:moveTo>
                    <a:cubicBezTo>
                      <a:pt x="30" y="7"/>
                      <a:pt x="0" y="31"/>
                      <a:pt x="23" y="48"/>
                    </a:cubicBezTo>
                    <a:cubicBezTo>
                      <a:pt x="53" y="69"/>
                      <a:pt x="123" y="74"/>
                      <a:pt x="155" y="78"/>
                    </a:cubicBezTo>
                    <a:cubicBezTo>
                      <a:pt x="177" y="84"/>
                      <a:pt x="199" y="90"/>
                      <a:pt x="221" y="96"/>
                    </a:cubicBezTo>
                    <a:cubicBezTo>
                      <a:pt x="227" y="105"/>
                      <a:pt x="239" y="120"/>
                      <a:pt x="239" y="132"/>
                    </a:cubicBezTo>
                    <a:cubicBezTo>
                      <a:pt x="239" y="138"/>
                      <a:pt x="233" y="150"/>
                      <a:pt x="233" y="15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11" name="任意多边形 19483"/>
              <p:cNvSpPr/>
              <p:nvPr/>
            </p:nvSpPr>
            <p:spPr>
              <a:xfrm>
                <a:off x="6242" y="8628"/>
                <a:ext cx="239" cy="155"/>
              </a:xfrm>
              <a:custGeom>
                <a:avLst/>
                <a:gdLst/>
                <a:ahLst/>
                <a:cxnLst/>
                <a:pathLst>
                  <a:path w="239" h="150">
                    <a:moveTo>
                      <a:pt x="41" y="0"/>
                    </a:moveTo>
                    <a:cubicBezTo>
                      <a:pt x="30" y="7"/>
                      <a:pt x="0" y="31"/>
                      <a:pt x="23" y="48"/>
                    </a:cubicBezTo>
                    <a:cubicBezTo>
                      <a:pt x="53" y="69"/>
                      <a:pt x="123" y="74"/>
                      <a:pt x="155" y="78"/>
                    </a:cubicBezTo>
                    <a:cubicBezTo>
                      <a:pt x="177" y="84"/>
                      <a:pt x="199" y="90"/>
                      <a:pt x="221" y="96"/>
                    </a:cubicBezTo>
                    <a:cubicBezTo>
                      <a:pt x="227" y="105"/>
                      <a:pt x="239" y="120"/>
                      <a:pt x="239" y="132"/>
                    </a:cubicBezTo>
                    <a:cubicBezTo>
                      <a:pt x="239" y="138"/>
                      <a:pt x="233" y="150"/>
                      <a:pt x="233" y="15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12" name="任意多边形 19484"/>
              <p:cNvSpPr/>
              <p:nvPr/>
            </p:nvSpPr>
            <p:spPr>
              <a:xfrm>
                <a:off x="6235" y="8730"/>
                <a:ext cx="239" cy="155"/>
              </a:xfrm>
              <a:custGeom>
                <a:avLst/>
                <a:gdLst/>
                <a:ahLst/>
                <a:cxnLst/>
                <a:pathLst>
                  <a:path w="239" h="150">
                    <a:moveTo>
                      <a:pt x="41" y="0"/>
                    </a:moveTo>
                    <a:cubicBezTo>
                      <a:pt x="30" y="7"/>
                      <a:pt x="0" y="31"/>
                      <a:pt x="23" y="48"/>
                    </a:cubicBezTo>
                    <a:cubicBezTo>
                      <a:pt x="53" y="69"/>
                      <a:pt x="123" y="74"/>
                      <a:pt x="155" y="78"/>
                    </a:cubicBezTo>
                    <a:cubicBezTo>
                      <a:pt x="177" y="84"/>
                      <a:pt x="199" y="90"/>
                      <a:pt x="221" y="96"/>
                    </a:cubicBezTo>
                    <a:cubicBezTo>
                      <a:pt x="227" y="105"/>
                      <a:pt x="239" y="120"/>
                      <a:pt x="239" y="132"/>
                    </a:cubicBezTo>
                    <a:cubicBezTo>
                      <a:pt x="239" y="138"/>
                      <a:pt x="233" y="150"/>
                      <a:pt x="233" y="15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13" name="任意多边形 19485"/>
              <p:cNvSpPr/>
              <p:nvPr/>
            </p:nvSpPr>
            <p:spPr>
              <a:xfrm>
                <a:off x="6241" y="8862"/>
                <a:ext cx="239" cy="155"/>
              </a:xfrm>
              <a:custGeom>
                <a:avLst/>
                <a:gdLst/>
                <a:ahLst/>
                <a:cxnLst/>
                <a:pathLst>
                  <a:path w="239" h="150">
                    <a:moveTo>
                      <a:pt x="41" y="0"/>
                    </a:moveTo>
                    <a:cubicBezTo>
                      <a:pt x="30" y="7"/>
                      <a:pt x="0" y="31"/>
                      <a:pt x="23" y="48"/>
                    </a:cubicBezTo>
                    <a:cubicBezTo>
                      <a:pt x="53" y="69"/>
                      <a:pt x="123" y="74"/>
                      <a:pt x="155" y="78"/>
                    </a:cubicBezTo>
                    <a:cubicBezTo>
                      <a:pt x="177" y="84"/>
                      <a:pt x="199" y="90"/>
                      <a:pt x="221" y="96"/>
                    </a:cubicBezTo>
                    <a:cubicBezTo>
                      <a:pt x="227" y="105"/>
                      <a:pt x="239" y="120"/>
                      <a:pt x="239" y="132"/>
                    </a:cubicBezTo>
                    <a:cubicBezTo>
                      <a:pt x="239" y="138"/>
                      <a:pt x="233" y="150"/>
                      <a:pt x="233" y="15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14" name="直接连接符 19486"/>
              <p:cNvSpPr/>
              <p:nvPr/>
            </p:nvSpPr>
            <p:spPr>
              <a:xfrm flipH="1">
                <a:off x="6458" y="8520"/>
                <a:ext cx="540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15" name="直接连接符 19487"/>
              <p:cNvSpPr/>
              <p:nvPr/>
            </p:nvSpPr>
            <p:spPr>
              <a:xfrm flipH="1">
                <a:off x="6392" y="9156"/>
                <a:ext cx="540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16" name="任意多边形 19488"/>
              <p:cNvSpPr/>
              <p:nvPr/>
            </p:nvSpPr>
            <p:spPr>
              <a:xfrm>
                <a:off x="6258" y="9078"/>
                <a:ext cx="198" cy="88"/>
              </a:xfrm>
              <a:custGeom>
                <a:avLst/>
                <a:gdLst/>
                <a:ahLst/>
                <a:cxnLst/>
                <a:pathLst>
                  <a:path w="198" h="88">
                    <a:moveTo>
                      <a:pt x="198" y="66"/>
                    </a:moveTo>
                    <a:cubicBezTo>
                      <a:pt x="132" y="88"/>
                      <a:pt x="175" y="79"/>
                      <a:pt x="66" y="72"/>
                    </a:cubicBezTo>
                    <a:cubicBezTo>
                      <a:pt x="42" y="66"/>
                      <a:pt x="26" y="62"/>
                      <a:pt x="6" y="48"/>
                    </a:cubicBezTo>
                    <a:cubicBezTo>
                      <a:pt x="4" y="42"/>
                      <a:pt x="0" y="36"/>
                      <a:pt x="0" y="30"/>
                    </a:cubicBezTo>
                    <a:cubicBezTo>
                      <a:pt x="0" y="20"/>
                      <a:pt x="6" y="0"/>
                      <a:pt x="6" y="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17" name="任意多边形 19489"/>
              <p:cNvSpPr/>
              <p:nvPr/>
            </p:nvSpPr>
            <p:spPr>
              <a:xfrm>
                <a:off x="6236" y="8958"/>
                <a:ext cx="239" cy="155"/>
              </a:xfrm>
              <a:custGeom>
                <a:avLst/>
                <a:gdLst/>
                <a:ahLst/>
                <a:cxnLst/>
                <a:pathLst>
                  <a:path w="239" h="150">
                    <a:moveTo>
                      <a:pt x="41" y="0"/>
                    </a:moveTo>
                    <a:cubicBezTo>
                      <a:pt x="30" y="7"/>
                      <a:pt x="0" y="31"/>
                      <a:pt x="23" y="48"/>
                    </a:cubicBezTo>
                    <a:cubicBezTo>
                      <a:pt x="53" y="69"/>
                      <a:pt x="123" y="74"/>
                      <a:pt x="155" y="78"/>
                    </a:cubicBezTo>
                    <a:cubicBezTo>
                      <a:pt x="177" y="84"/>
                      <a:pt x="199" y="90"/>
                      <a:pt x="221" y="96"/>
                    </a:cubicBezTo>
                    <a:cubicBezTo>
                      <a:pt x="227" y="105"/>
                      <a:pt x="239" y="120"/>
                      <a:pt x="239" y="132"/>
                    </a:cubicBezTo>
                    <a:cubicBezTo>
                      <a:pt x="239" y="138"/>
                      <a:pt x="233" y="150"/>
                      <a:pt x="233" y="15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18" name="椭圆 19490"/>
              <p:cNvSpPr>
                <a:spLocks noChangeAspect="1"/>
              </p:cNvSpPr>
              <p:nvPr/>
            </p:nvSpPr>
            <p:spPr>
              <a:xfrm>
                <a:off x="6998" y="8490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19" name="椭圆 19491"/>
              <p:cNvSpPr>
                <a:spLocks noChangeAspect="1"/>
              </p:cNvSpPr>
              <p:nvPr/>
            </p:nvSpPr>
            <p:spPr>
              <a:xfrm>
                <a:off x="6938" y="9120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20" name="椭圆 19492"/>
              <p:cNvSpPr>
                <a:spLocks noChangeAspect="1"/>
              </p:cNvSpPr>
              <p:nvPr/>
            </p:nvSpPr>
            <p:spPr>
              <a:xfrm>
                <a:off x="4658" y="8496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21" name="椭圆 19493"/>
              <p:cNvSpPr>
                <a:spLocks noChangeAspect="1"/>
              </p:cNvSpPr>
              <p:nvPr/>
            </p:nvSpPr>
            <p:spPr>
              <a:xfrm>
                <a:off x="4658" y="9144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2022" name="直接连接符 19494"/>
            <p:cNvSpPr/>
            <p:nvPr/>
          </p:nvSpPr>
          <p:spPr>
            <a:xfrm>
              <a:off x="2744" y="2251"/>
              <a:ext cx="0" cy="363"/>
            </a:xfrm>
            <a:prstGeom prst="line">
              <a:avLst/>
            </a:prstGeom>
            <a:ln w="76200" cap="flat" cmpd="sng">
              <a:solidFill>
                <a:srgbClr val="FF0066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2023" name="文本框 19495"/>
            <p:cNvSpPr txBox="1"/>
            <p:nvPr/>
          </p:nvSpPr>
          <p:spPr>
            <a:xfrm>
              <a:off x="2200" y="2614"/>
              <a:ext cx="2540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闭合铁芯</a:t>
              </a:r>
              <a:endPara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2024" name="直接连接符 19496"/>
            <p:cNvSpPr/>
            <p:nvPr/>
          </p:nvSpPr>
          <p:spPr>
            <a:xfrm flipH="1">
              <a:off x="1629" y="2055"/>
              <a:ext cx="423" cy="559"/>
            </a:xfrm>
            <a:prstGeom prst="line">
              <a:avLst/>
            </a:prstGeom>
            <a:ln w="76200" cap="flat" cmpd="sng">
              <a:solidFill>
                <a:srgbClr val="FF0066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2025" name="直接连接符 19497"/>
            <p:cNvSpPr/>
            <p:nvPr/>
          </p:nvSpPr>
          <p:spPr>
            <a:xfrm>
              <a:off x="3379" y="2115"/>
              <a:ext cx="544" cy="499"/>
            </a:xfrm>
            <a:prstGeom prst="line">
              <a:avLst/>
            </a:prstGeom>
            <a:ln w="76200" cap="flat" cmpd="sng">
              <a:solidFill>
                <a:srgbClr val="FF0066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2026" name="文本框 19498"/>
            <p:cNvSpPr txBox="1"/>
            <p:nvPr/>
          </p:nvSpPr>
          <p:spPr>
            <a:xfrm>
              <a:off x="2133" y="1473"/>
              <a:ext cx="545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latin typeface="华文新魏" panose="02010800040101010101" pitchFamily="2" charset="-122"/>
                  <a:ea typeface="华文新魏" panose="02010800040101010101" pitchFamily="2" charset="-122"/>
                </a:rPr>
                <a:t>n</a:t>
              </a:r>
              <a:r>
                <a:rPr lang="en-US" altLang="zh-CN" sz="3200" baseline="-25000"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  <a:endParaRPr lang="en-US" altLang="zh-CN" sz="3200" baseline="-250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2027" name="文本框 19499"/>
            <p:cNvSpPr txBox="1"/>
            <p:nvPr/>
          </p:nvSpPr>
          <p:spPr>
            <a:xfrm>
              <a:off x="2834" y="1499"/>
              <a:ext cx="545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latin typeface="华文新魏" panose="02010800040101010101" pitchFamily="2" charset="-122"/>
                  <a:ea typeface="华文新魏" panose="02010800040101010101" pitchFamily="2" charset="-122"/>
                </a:rPr>
                <a:t>n</a:t>
              </a:r>
              <a:r>
                <a:rPr lang="en-US" altLang="zh-CN" sz="3200" baseline="-25000">
                  <a:latin typeface="华文新魏" panose="02010800040101010101" pitchFamily="2" charset="-122"/>
                  <a:ea typeface="华文新魏" panose="02010800040101010101" pitchFamily="2" charset="-122"/>
                </a:rPr>
                <a:t>2</a:t>
              </a:r>
              <a:endParaRPr lang="en-US" altLang="zh-CN" sz="3200" baseline="-2500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2028" name="文本框 19500"/>
            <p:cNvSpPr txBox="1"/>
            <p:nvPr/>
          </p:nvSpPr>
          <p:spPr>
            <a:xfrm>
              <a:off x="3560" y="2614"/>
              <a:ext cx="953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副线圈</a:t>
              </a:r>
              <a:endPara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19502" name="文本框 19501"/>
          <p:cNvSpPr txBox="1"/>
          <p:nvPr/>
        </p:nvSpPr>
        <p:spPr>
          <a:xfrm>
            <a:off x="2213928" y="3966528"/>
            <a:ext cx="37211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变压器的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电路符号:</a:t>
            </a:r>
            <a:endParaRPr lang="zh-CN" altLang="en-US" sz="280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9503" name="组合 19502"/>
          <p:cNvGrpSpPr/>
          <p:nvPr/>
        </p:nvGrpSpPr>
        <p:grpSpPr>
          <a:xfrm>
            <a:off x="2737168" y="4581208"/>
            <a:ext cx="7019925" cy="2151062"/>
            <a:chOff x="476" y="980"/>
            <a:chExt cx="4588" cy="2875"/>
          </a:xfrm>
        </p:grpSpPr>
        <p:sp>
          <p:nvSpPr>
            <p:cNvPr id="42031" name="文本框 19503"/>
            <p:cNvSpPr txBox="1"/>
            <p:nvPr/>
          </p:nvSpPr>
          <p:spPr>
            <a:xfrm>
              <a:off x="476" y="2931"/>
              <a:ext cx="1587" cy="697"/>
            </a:xfrm>
            <a:prstGeom prst="rect">
              <a:avLst/>
            </a:prstGeom>
            <a:noFill/>
            <a:ln w="76200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Arial" panose="020B0604020202020204" pitchFamily="34" charset="0"/>
                  <a:ea typeface="隶书" panose="02010509060101010101" pitchFamily="49" charset="-122"/>
                </a:rPr>
                <a:t>原线圈</a:t>
              </a:r>
              <a:endParaRPr lang="zh-CN" altLang="en-US" sz="2800" dirty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42032" name="文本框 19504"/>
            <p:cNvSpPr txBox="1"/>
            <p:nvPr/>
          </p:nvSpPr>
          <p:spPr>
            <a:xfrm>
              <a:off x="2200" y="3158"/>
              <a:ext cx="1224" cy="697"/>
            </a:xfrm>
            <a:prstGeom prst="rect">
              <a:avLst/>
            </a:prstGeom>
            <a:noFill/>
            <a:ln w="76200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Arial" panose="020B0604020202020204" pitchFamily="34" charset="0"/>
                  <a:ea typeface="隶书" panose="02010509060101010101" pitchFamily="49" charset="-122"/>
                </a:rPr>
                <a:t>铁芯</a:t>
              </a:r>
              <a:endParaRPr lang="zh-CN" altLang="en-US" sz="4000" dirty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42033" name="文本框 19505"/>
            <p:cNvSpPr txBox="1"/>
            <p:nvPr/>
          </p:nvSpPr>
          <p:spPr>
            <a:xfrm>
              <a:off x="3477" y="2910"/>
              <a:ext cx="1587" cy="697"/>
            </a:xfrm>
            <a:prstGeom prst="rect">
              <a:avLst/>
            </a:prstGeom>
            <a:noFill/>
            <a:ln w="76200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Arial" panose="020B0604020202020204" pitchFamily="34" charset="0"/>
                  <a:ea typeface="隶书" panose="02010509060101010101" pitchFamily="49" charset="-122"/>
                </a:rPr>
                <a:t>副线圈</a:t>
              </a:r>
              <a:endParaRPr lang="zh-CN" altLang="en-US" sz="2800" dirty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grpSp>
          <p:nvGrpSpPr>
            <p:cNvPr id="42034" name="组合 19506"/>
            <p:cNvGrpSpPr/>
            <p:nvPr/>
          </p:nvGrpSpPr>
          <p:grpSpPr>
            <a:xfrm>
              <a:off x="1156" y="980"/>
              <a:ext cx="3046" cy="1307"/>
              <a:chOff x="1065" y="1116"/>
              <a:chExt cx="3046" cy="1308"/>
            </a:xfrm>
          </p:grpSpPr>
          <p:grpSp>
            <p:nvGrpSpPr>
              <p:cNvPr id="42035" name="组合 19507"/>
              <p:cNvGrpSpPr/>
              <p:nvPr/>
            </p:nvGrpSpPr>
            <p:grpSpPr>
              <a:xfrm>
                <a:off x="1065" y="1116"/>
                <a:ext cx="2822" cy="1307"/>
                <a:chOff x="4898" y="9996"/>
                <a:chExt cx="1513" cy="624"/>
              </a:xfrm>
            </p:grpSpPr>
            <p:grpSp>
              <p:nvGrpSpPr>
                <p:cNvPr id="42036" name="组合 19508"/>
                <p:cNvGrpSpPr>
                  <a:grpSpLocks noChangeAspect="1"/>
                </p:cNvGrpSpPr>
                <p:nvPr/>
              </p:nvGrpSpPr>
              <p:grpSpPr>
                <a:xfrm rot="5400000">
                  <a:off x="5154" y="10191"/>
                  <a:ext cx="550" cy="189"/>
                  <a:chOff x="3383" y="7368"/>
                  <a:chExt cx="765" cy="156"/>
                </a:xfrm>
              </p:grpSpPr>
              <p:sp>
                <p:nvSpPr>
                  <p:cNvPr id="42037" name="椭圆 19509"/>
                  <p:cNvSpPr>
                    <a:spLocks noChangeAspect="1"/>
                  </p:cNvSpPr>
                  <p:nvPr/>
                </p:nvSpPr>
                <p:spPr>
                  <a:xfrm>
                    <a:off x="3395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38" name="椭圆 19510"/>
                  <p:cNvSpPr>
                    <a:spLocks noChangeAspect="1"/>
                  </p:cNvSpPr>
                  <p:nvPr/>
                </p:nvSpPr>
                <p:spPr>
                  <a:xfrm>
                    <a:off x="3521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39" name="椭圆 19511"/>
                  <p:cNvSpPr>
                    <a:spLocks noChangeAspect="1"/>
                  </p:cNvSpPr>
                  <p:nvPr/>
                </p:nvSpPr>
                <p:spPr>
                  <a:xfrm>
                    <a:off x="3647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40" name="椭圆 19512"/>
                  <p:cNvSpPr>
                    <a:spLocks noChangeAspect="1"/>
                  </p:cNvSpPr>
                  <p:nvPr/>
                </p:nvSpPr>
                <p:spPr>
                  <a:xfrm>
                    <a:off x="3767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41" name="椭圆 19513"/>
                  <p:cNvSpPr>
                    <a:spLocks noChangeAspect="1"/>
                  </p:cNvSpPr>
                  <p:nvPr/>
                </p:nvSpPr>
                <p:spPr>
                  <a:xfrm>
                    <a:off x="3893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42" name="椭圆 19514"/>
                  <p:cNvSpPr>
                    <a:spLocks noChangeAspect="1"/>
                  </p:cNvSpPr>
                  <p:nvPr/>
                </p:nvSpPr>
                <p:spPr>
                  <a:xfrm>
                    <a:off x="4019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43" name="矩形 19515"/>
                  <p:cNvSpPr>
                    <a:spLocks noChangeAspect="1"/>
                  </p:cNvSpPr>
                  <p:nvPr/>
                </p:nvSpPr>
                <p:spPr>
                  <a:xfrm>
                    <a:off x="3383" y="7455"/>
                    <a:ext cx="765" cy="68"/>
                  </a:xfrm>
                  <a:prstGeom prst="rect">
                    <a:avLst/>
                  </a:prstGeom>
                  <a:solidFill>
                    <a:srgbClr val="FFFFFF"/>
                  </a:solidFill>
                  <a:ln w="76200" cap="flat" cmpd="sng">
                    <a:solidFill>
                      <a:srgbClr val="FFFFF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42044" name="直接连接符 19516"/>
                <p:cNvSpPr/>
                <p:nvPr/>
              </p:nvSpPr>
              <p:spPr>
                <a:xfrm>
                  <a:off x="5654" y="9996"/>
                  <a:ext cx="0" cy="624"/>
                </a:xfrm>
                <a:prstGeom prst="line">
                  <a:avLst/>
                </a:prstGeom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42045" name="组合 19517"/>
                <p:cNvGrpSpPr>
                  <a:grpSpLocks noChangeAspect="1"/>
                </p:cNvGrpSpPr>
                <p:nvPr/>
              </p:nvGrpSpPr>
              <p:grpSpPr>
                <a:xfrm rot="-5400000">
                  <a:off x="5598" y="10190"/>
                  <a:ext cx="550" cy="189"/>
                  <a:chOff x="3383" y="7368"/>
                  <a:chExt cx="765" cy="156"/>
                </a:xfrm>
              </p:grpSpPr>
              <p:sp>
                <p:nvSpPr>
                  <p:cNvPr id="42046" name="椭圆 19518"/>
                  <p:cNvSpPr>
                    <a:spLocks noChangeAspect="1"/>
                  </p:cNvSpPr>
                  <p:nvPr/>
                </p:nvSpPr>
                <p:spPr>
                  <a:xfrm>
                    <a:off x="3395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47" name="椭圆 19519"/>
                  <p:cNvSpPr>
                    <a:spLocks noChangeAspect="1"/>
                  </p:cNvSpPr>
                  <p:nvPr/>
                </p:nvSpPr>
                <p:spPr>
                  <a:xfrm>
                    <a:off x="3521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48" name="椭圆 19520"/>
                  <p:cNvSpPr>
                    <a:spLocks noChangeAspect="1"/>
                  </p:cNvSpPr>
                  <p:nvPr/>
                </p:nvSpPr>
                <p:spPr>
                  <a:xfrm>
                    <a:off x="3647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49" name="椭圆 19521"/>
                  <p:cNvSpPr>
                    <a:spLocks noChangeAspect="1"/>
                  </p:cNvSpPr>
                  <p:nvPr/>
                </p:nvSpPr>
                <p:spPr>
                  <a:xfrm>
                    <a:off x="3767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50" name="椭圆 19522"/>
                  <p:cNvSpPr>
                    <a:spLocks noChangeAspect="1"/>
                  </p:cNvSpPr>
                  <p:nvPr/>
                </p:nvSpPr>
                <p:spPr>
                  <a:xfrm>
                    <a:off x="3893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51" name="椭圆 19523"/>
                  <p:cNvSpPr>
                    <a:spLocks noChangeAspect="1"/>
                  </p:cNvSpPr>
                  <p:nvPr/>
                </p:nvSpPr>
                <p:spPr>
                  <a:xfrm>
                    <a:off x="4019" y="7368"/>
                    <a:ext cx="125" cy="156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052" name="矩形 19524"/>
                  <p:cNvSpPr>
                    <a:spLocks noChangeAspect="1"/>
                  </p:cNvSpPr>
                  <p:nvPr/>
                </p:nvSpPr>
                <p:spPr>
                  <a:xfrm>
                    <a:off x="3383" y="7455"/>
                    <a:ext cx="765" cy="68"/>
                  </a:xfrm>
                  <a:prstGeom prst="rect">
                    <a:avLst/>
                  </a:prstGeom>
                  <a:solidFill>
                    <a:srgbClr val="FFFFFF"/>
                  </a:solidFill>
                  <a:ln w="76200" cap="flat" cmpd="sng">
                    <a:solidFill>
                      <a:srgbClr val="FFFFF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42053" name="直接连接符 19525"/>
                <p:cNvSpPr/>
                <p:nvPr/>
              </p:nvSpPr>
              <p:spPr>
                <a:xfrm>
                  <a:off x="5871" y="10020"/>
                  <a:ext cx="540" cy="0"/>
                </a:xfrm>
                <a:prstGeom prst="line">
                  <a:avLst/>
                </a:prstGeom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54" name="直接连接符 19526"/>
                <p:cNvSpPr/>
                <p:nvPr/>
              </p:nvSpPr>
              <p:spPr>
                <a:xfrm>
                  <a:off x="5871" y="10560"/>
                  <a:ext cx="540" cy="0"/>
                </a:xfrm>
                <a:prstGeom prst="line">
                  <a:avLst/>
                </a:prstGeom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55" name="直接连接符 19527"/>
                <p:cNvSpPr/>
                <p:nvPr/>
              </p:nvSpPr>
              <p:spPr>
                <a:xfrm>
                  <a:off x="4898" y="10020"/>
                  <a:ext cx="540" cy="0"/>
                </a:xfrm>
                <a:prstGeom prst="line">
                  <a:avLst/>
                </a:prstGeom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56" name="直接连接符 19528"/>
                <p:cNvSpPr/>
                <p:nvPr/>
              </p:nvSpPr>
              <p:spPr>
                <a:xfrm>
                  <a:off x="4910" y="10560"/>
                  <a:ext cx="540" cy="0"/>
                </a:xfrm>
                <a:prstGeom prst="line">
                  <a:avLst/>
                </a:prstGeom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2057" name="组合 19529"/>
              <p:cNvGrpSpPr/>
              <p:nvPr/>
            </p:nvGrpSpPr>
            <p:grpSpPr>
              <a:xfrm>
                <a:off x="1087" y="1161"/>
                <a:ext cx="580" cy="1133"/>
                <a:chOff x="1450" y="1253"/>
                <a:chExt cx="580" cy="907"/>
              </a:xfrm>
            </p:grpSpPr>
            <p:grpSp>
              <p:nvGrpSpPr>
                <p:cNvPr id="42058" name="组合 19530"/>
                <p:cNvGrpSpPr/>
                <p:nvPr/>
              </p:nvGrpSpPr>
              <p:grpSpPr>
                <a:xfrm>
                  <a:off x="1565" y="1253"/>
                  <a:ext cx="0" cy="907"/>
                  <a:chOff x="1565" y="1253"/>
                  <a:chExt cx="0" cy="907"/>
                </a:xfrm>
              </p:grpSpPr>
              <p:sp>
                <p:nvSpPr>
                  <p:cNvPr id="42059" name="直接连接符 19531"/>
                  <p:cNvSpPr/>
                  <p:nvPr/>
                </p:nvSpPr>
                <p:spPr>
                  <a:xfrm>
                    <a:off x="1565" y="1933"/>
                    <a:ext cx="0" cy="227"/>
                  </a:xfrm>
                  <a:prstGeom prst="line">
                    <a:avLst/>
                  </a:prstGeom>
                  <a:ln w="762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42060" name="直接连接符 19532"/>
                  <p:cNvSpPr/>
                  <p:nvPr/>
                </p:nvSpPr>
                <p:spPr>
                  <a:xfrm flipV="1">
                    <a:off x="1565" y="1253"/>
                    <a:ext cx="0" cy="273"/>
                  </a:xfrm>
                  <a:prstGeom prst="line">
                    <a:avLst/>
                  </a:prstGeom>
                  <a:ln w="762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sp>
            </p:grpSp>
            <p:sp>
              <p:nvSpPr>
                <p:cNvPr id="42061" name="文本框 19533"/>
                <p:cNvSpPr txBox="1"/>
                <p:nvPr/>
              </p:nvSpPr>
              <p:spPr>
                <a:xfrm>
                  <a:off x="1450" y="1450"/>
                  <a:ext cx="580" cy="558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800">
                      <a:latin typeface="Arial" panose="020B0604020202020204" pitchFamily="34" charset="0"/>
                      <a:ea typeface="宋体" panose="02010600030101010101" pitchFamily="2" charset="-122"/>
                    </a:rPr>
                    <a:t>U</a:t>
                  </a:r>
                  <a:r>
                    <a:rPr lang="en-US" altLang="zh-CN" sz="2800" baseline="-25000"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endParaRPr lang="en-US" altLang="zh-CN" sz="2800" baseline="-2500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2062" name="组合 19534"/>
              <p:cNvGrpSpPr/>
              <p:nvPr/>
            </p:nvGrpSpPr>
            <p:grpSpPr>
              <a:xfrm>
                <a:off x="3519" y="1207"/>
                <a:ext cx="592" cy="998"/>
                <a:chOff x="4018" y="1253"/>
                <a:chExt cx="592" cy="907"/>
              </a:xfrm>
            </p:grpSpPr>
            <p:grpSp>
              <p:nvGrpSpPr>
                <p:cNvPr id="42063" name="组合 19535"/>
                <p:cNvGrpSpPr/>
                <p:nvPr/>
              </p:nvGrpSpPr>
              <p:grpSpPr>
                <a:xfrm>
                  <a:off x="4105" y="1253"/>
                  <a:ext cx="0" cy="907"/>
                  <a:chOff x="1565" y="1253"/>
                  <a:chExt cx="0" cy="907"/>
                </a:xfrm>
              </p:grpSpPr>
              <p:sp>
                <p:nvSpPr>
                  <p:cNvPr id="42064" name="直接连接符 19536"/>
                  <p:cNvSpPr/>
                  <p:nvPr/>
                </p:nvSpPr>
                <p:spPr>
                  <a:xfrm>
                    <a:off x="1565" y="1933"/>
                    <a:ext cx="0" cy="227"/>
                  </a:xfrm>
                  <a:prstGeom prst="line">
                    <a:avLst/>
                  </a:prstGeom>
                  <a:ln w="762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42065" name="直接连接符 19537"/>
                  <p:cNvSpPr/>
                  <p:nvPr/>
                </p:nvSpPr>
                <p:spPr>
                  <a:xfrm flipV="1">
                    <a:off x="1565" y="1253"/>
                    <a:ext cx="0" cy="273"/>
                  </a:xfrm>
                  <a:prstGeom prst="line">
                    <a:avLst/>
                  </a:prstGeom>
                  <a:ln w="762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sp>
            </p:grpSp>
            <p:sp>
              <p:nvSpPr>
                <p:cNvPr id="42066" name="文本框 19538"/>
                <p:cNvSpPr txBox="1"/>
                <p:nvPr/>
              </p:nvSpPr>
              <p:spPr>
                <a:xfrm>
                  <a:off x="4018" y="1419"/>
                  <a:ext cx="592" cy="63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800">
                      <a:latin typeface="Arial" panose="020B0604020202020204" pitchFamily="34" charset="0"/>
                      <a:ea typeface="宋体" panose="02010600030101010101" pitchFamily="2" charset="-122"/>
                    </a:rPr>
                    <a:t>U</a:t>
                  </a:r>
                  <a:r>
                    <a:rPr lang="en-US" altLang="zh-CN" sz="2800" baseline="-25000">
                      <a:latin typeface="Arial" panose="020B0604020202020204" pitchFamily="34" charset="0"/>
                      <a:ea typeface="宋体" panose="02010600030101010101" pitchFamily="2" charset="-122"/>
                    </a:rPr>
                    <a:t>2</a:t>
                  </a:r>
                  <a:endParaRPr lang="en-US" altLang="zh-CN" sz="2800" baseline="-2500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2067" name="直接连接符 19539"/>
            <p:cNvSpPr/>
            <p:nvPr/>
          </p:nvSpPr>
          <p:spPr>
            <a:xfrm flipH="1">
              <a:off x="1429" y="2160"/>
              <a:ext cx="725" cy="726"/>
            </a:xfrm>
            <a:prstGeom prst="line">
              <a:avLst/>
            </a:prstGeom>
            <a:ln w="762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2068" name="直接连接符 19540"/>
            <p:cNvSpPr/>
            <p:nvPr/>
          </p:nvSpPr>
          <p:spPr>
            <a:xfrm>
              <a:off x="2562" y="2387"/>
              <a:ext cx="1" cy="680"/>
            </a:xfrm>
            <a:prstGeom prst="line">
              <a:avLst/>
            </a:prstGeom>
            <a:ln w="762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2069" name="直接连接符 19541"/>
            <p:cNvSpPr/>
            <p:nvPr/>
          </p:nvSpPr>
          <p:spPr>
            <a:xfrm>
              <a:off x="2910" y="2188"/>
              <a:ext cx="1104" cy="697"/>
            </a:xfrm>
            <a:prstGeom prst="line">
              <a:avLst/>
            </a:prstGeom>
            <a:ln w="762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48131" name="文本框 48130"/>
          <p:cNvSpPr txBox="1"/>
          <p:nvPr/>
        </p:nvSpPr>
        <p:spPr>
          <a:xfrm>
            <a:off x="1525588" y="1778000"/>
            <a:ext cx="3554412" cy="95313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原线圈：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跟电源相连</a:t>
            </a:r>
            <a:endParaRPr lang="zh-CN" altLang="en-US" sz="28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charset="-122"/>
              </a:rPr>
              <a:t>　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（也叫初级线圈）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132" name="文本框 48131"/>
          <p:cNvSpPr txBox="1"/>
          <p:nvPr/>
        </p:nvSpPr>
        <p:spPr>
          <a:xfrm>
            <a:off x="1479550" y="2862263"/>
            <a:ext cx="3600450" cy="95313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副线圈：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跟负载相连</a:t>
            </a:r>
            <a:endParaRPr lang="zh-CN" altLang="en-US" sz="28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  <a:p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charset="-122"/>
              </a:rPr>
              <a:t>　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（也叫次级线圈）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2" grpId="0"/>
      <p:bldP spid="48131" grpId="0" bldLvl="0" animBg="1"/>
      <p:bldP spid="48132" grpId="0" bldLvl="0" animBg="1"/>
      <p:bldP spid="194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矩形 13378"/>
          <p:cNvSpPr/>
          <p:nvPr/>
        </p:nvSpPr>
        <p:spPr>
          <a:xfrm>
            <a:off x="6905625" y="1684338"/>
            <a:ext cx="1658938" cy="1531937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7" name="矩形 13379"/>
          <p:cNvSpPr/>
          <p:nvPr/>
        </p:nvSpPr>
        <p:spPr>
          <a:xfrm>
            <a:off x="7151688" y="1919288"/>
            <a:ext cx="1162050" cy="1071562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1988" name="组合 13380"/>
          <p:cNvGrpSpPr/>
          <p:nvPr/>
        </p:nvGrpSpPr>
        <p:grpSpPr>
          <a:xfrm>
            <a:off x="6842125" y="2152650"/>
            <a:ext cx="371475" cy="720725"/>
            <a:chOff x="4708" y="2559"/>
            <a:chExt cx="622" cy="1313"/>
          </a:xfrm>
        </p:grpSpPr>
        <p:sp>
          <p:nvSpPr>
            <p:cNvPr id="43013" name="任意多边形 13381"/>
            <p:cNvSpPr/>
            <p:nvPr/>
          </p:nvSpPr>
          <p:spPr>
            <a:xfrm>
              <a:off x="4723" y="2559"/>
              <a:ext cx="607" cy="402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4" name="任意多边形 13382"/>
            <p:cNvSpPr/>
            <p:nvPr/>
          </p:nvSpPr>
          <p:spPr>
            <a:xfrm>
              <a:off x="4723" y="3022"/>
              <a:ext cx="607" cy="402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5" name="任意多边形 13383"/>
            <p:cNvSpPr/>
            <p:nvPr/>
          </p:nvSpPr>
          <p:spPr>
            <a:xfrm>
              <a:off x="4708" y="3470"/>
              <a:ext cx="607" cy="402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1992" name="组合 13384"/>
          <p:cNvGrpSpPr/>
          <p:nvPr/>
        </p:nvGrpSpPr>
        <p:grpSpPr>
          <a:xfrm>
            <a:off x="8253413" y="2041525"/>
            <a:ext cx="361950" cy="825500"/>
            <a:chOff x="7073" y="2289"/>
            <a:chExt cx="607" cy="1703"/>
          </a:xfrm>
        </p:grpSpPr>
        <p:sp>
          <p:nvSpPr>
            <p:cNvPr id="43017" name="任意多边形 13385"/>
            <p:cNvSpPr/>
            <p:nvPr/>
          </p:nvSpPr>
          <p:spPr>
            <a:xfrm>
              <a:off x="7073" y="2289"/>
              <a:ext cx="607" cy="314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8" name="任意多边形 13386"/>
            <p:cNvSpPr/>
            <p:nvPr/>
          </p:nvSpPr>
          <p:spPr>
            <a:xfrm>
              <a:off x="7073" y="2560"/>
              <a:ext cx="607" cy="315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9" name="任意多边形 13387"/>
            <p:cNvSpPr/>
            <p:nvPr/>
          </p:nvSpPr>
          <p:spPr>
            <a:xfrm>
              <a:off x="7073" y="2853"/>
              <a:ext cx="607" cy="315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0" name="任意多边形 13388"/>
            <p:cNvSpPr/>
            <p:nvPr/>
          </p:nvSpPr>
          <p:spPr>
            <a:xfrm>
              <a:off x="7073" y="3128"/>
              <a:ext cx="607" cy="315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1" name="任意多边形 13389"/>
            <p:cNvSpPr/>
            <p:nvPr/>
          </p:nvSpPr>
          <p:spPr>
            <a:xfrm>
              <a:off x="7073" y="3385"/>
              <a:ext cx="607" cy="314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2" name="任意多边形 13390"/>
            <p:cNvSpPr/>
            <p:nvPr/>
          </p:nvSpPr>
          <p:spPr>
            <a:xfrm>
              <a:off x="7073" y="3678"/>
              <a:ext cx="607" cy="314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1999" name="直接连接符 13391"/>
          <p:cNvSpPr/>
          <p:nvPr/>
        </p:nvSpPr>
        <p:spPr>
          <a:xfrm>
            <a:off x="5818188" y="2122488"/>
            <a:ext cx="1076325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00" name="椭圆 13392"/>
          <p:cNvSpPr/>
          <p:nvPr/>
        </p:nvSpPr>
        <p:spPr>
          <a:xfrm>
            <a:off x="5697538" y="2071688"/>
            <a:ext cx="120650" cy="111125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01" name="直接连接符 13393"/>
          <p:cNvSpPr/>
          <p:nvPr/>
        </p:nvSpPr>
        <p:spPr>
          <a:xfrm>
            <a:off x="5818188" y="2868613"/>
            <a:ext cx="1076325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02" name="椭圆 13394"/>
          <p:cNvSpPr/>
          <p:nvPr/>
        </p:nvSpPr>
        <p:spPr>
          <a:xfrm>
            <a:off x="5697538" y="2817813"/>
            <a:ext cx="120650" cy="109537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03" name="直接连接符 13395"/>
          <p:cNvSpPr/>
          <p:nvPr/>
        </p:nvSpPr>
        <p:spPr>
          <a:xfrm>
            <a:off x="8555038" y="2024063"/>
            <a:ext cx="107791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04" name="椭圆 13396"/>
          <p:cNvSpPr/>
          <p:nvPr/>
        </p:nvSpPr>
        <p:spPr>
          <a:xfrm>
            <a:off x="9648825" y="1970088"/>
            <a:ext cx="120650" cy="10795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05" name="直接连接符 13397"/>
          <p:cNvSpPr/>
          <p:nvPr/>
        </p:nvSpPr>
        <p:spPr>
          <a:xfrm>
            <a:off x="8570913" y="2887663"/>
            <a:ext cx="107791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06" name="椭圆 13398"/>
          <p:cNvSpPr/>
          <p:nvPr/>
        </p:nvSpPr>
        <p:spPr>
          <a:xfrm>
            <a:off x="9648825" y="2828925"/>
            <a:ext cx="120650" cy="111125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07" name="直接连接符 13399"/>
          <p:cNvSpPr/>
          <p:nvPr/>
        </p:nvSpPr>
        <p:spPr>
          <a:xfrm>
            <a:off x="6056313" y="2590800"/>
            <a:ext cx="0" cy="23971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2008" name="直接连接符 13400"/>
          <p:cNvSpPr/>
          <p:nvPr/>
        </p:nvSpPr>
        <p:spPr>
          <a:xfrm flipV="1">
            <a:off x="6056313" y="2162175"/>
            <a:ext cx="0" cy="2873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2009" name="直接连接符 13401"/>
          <p:cNvSpPr/>
          <p:nvPr/>
        </p:nvSpPr>
        <p:spPr>
          <a:xfrm>
            <a:off x="9409113" y="2544763"/>
            <a:ext cx="0" cy="2857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2010" name="直接连接符 13402"/>
          <p:cNvSpPr/>
          <p:nvPr/>
        </p:nvSpPr>
        <p:spPr>
          <a:xfrm flipV="1">
            <a:off x="9409113" y="2038350"/>
            <a:ext cx="0" cy="382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42011" name="组合 13403"/>
          <p:cNvGrpSpPr/>
          <p:nvPr/>
        </p:nvGrpSpPr>
        <p:grpSpPr>
          <a:xfrm>
            <a:off x="6994525" y="1779588"/>
            <a:ext cx="1446213" cy="1338262"/>
            <a:chOff x="5580" y="3000"/>
            <a:chExt cx="2175" cy="2184"/>
          </a:xfrm>
        </p:grpSpPr>
        <p:sp>
          <p:nvSpPr>
            <p:cNvPr id="43036" name="直接连接符 13404"/>
            <p:cNvSpPr/>
            <p:nvPr/>
          </p:nvSpPr>
          <p:spPr>
            <a:xfrm>
              <a:off x="5595" y="300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3037" name="直接连接符 13405"/>
            <p:cNvSpPr/>
            <p:nvPr/>
          </p:nvSpPr>
          <p:spPr>
            <a:xfrm>
              <a:off x="5580" y="5184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3038" name="直接连接符 13406"/>
            <p:cNvSpPr/>
            <p:nvPr/>
          </p:nvSpPr>
          <p:spPr>
            <a:xfrm rot="-5400000">
              <a:off x="4500" y="408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3039" name="直接连接符 13407"/>
            <p:cNvSpPr/>
            <p:nvPr/>
          </p:nvSpPr>
          <p:spPr>
            <a:xfrm rot="-5400000">
              <a:off x="6660" y="408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</p:grpSp>
      <p:sp>
        <p:nvSpPr>
          <p:cNvPr id="42016" name="文本框 13408"/>
          <p:cNvSpPr txBox="1"/>
          <p:nvPr/>
        </p:nvSpPr>
        <p:spPr>
          <a:xfrm>
            <a:off x="5575300" y="3341688"/>
            <a:ext cx="1336675" cy="47783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just"/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原线圈</a:t>
            </a:r>
            <a:endParaRPr lang="zh-CN" altLang="en-US" sz="2800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17" name="文本框 13409"/>
          <p:cNvSpPr txBox="1"/>
          <p:nvPr/>
        </p:nvSpPr>
        <p:spPr>
          <a:xfrm>
            <a:off x="8555038" y="3470275"/>
            <a:ext cx="1387475" cy="4778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just"/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副线圈</a:t>
            </a:r>
            <a:endParaRPr lang="zh-CN" altLang="en-US" sz="2800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18" name="直接连接符 13410"/>
          <p:cNvSpPr/>
          <p:nvPr/>
        </p:nvSpPr>
        <p:spPr>
          <a:xfrm rot="60000">
            <a:off x="8550275" y="2640013"/>
            <a:ext cx="360363" cy="7667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19" name="直接连接符 13411"/>
          <p:cNvSpPr/>
          <p:nvPr/>
        </p:nvSpPr>
        <p:spPr>
          <a:xfrm rot="60000" flipH="1">
            <a:off x="6394450" y="2735263"/>
            <a:ext cx="720725" cy="669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20" name="文本框 13412"/>
          <p:cNvSpPr txBox="1"/>
          <p:nvPr/>
        </p:nvSpPr>
        <p:spPr>
          <a:xfrm>
            <a:off x="7270750" y="3511550"/>
            <a:ext cx="1079500" cy="4778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just"/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铁芯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021" name="直接连接符 13413"/>
          <p:cNvSpPr/>
          <p:nvPr/>
        </p:nvSpPr>
        <p:spPr>
          <a:xfrm rot="60000">
            <a:off x="7234238" y="3232150"/>
            <a:ext cx="479425" cy="3825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22" name="文本框 13414"/>
          <p:cNvSpPr txBox="1"/>
          <p:nvPr/>
        </p:nvSpPr>
        <p:spPr>
          <a:xfrm>
            <a:off x="9364663" y="2236788"/>
            <a:ext cx="793750" cy="519112"/>
          </a:xfrm>
          <a:prstGeom prst="rect">
            <a:avLst/>
          </a:prstGeom>
          <a:noFill/>
          <a:ln w="57150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U</a:t>
            </a:r>
            <a:r>
              <a:rPr lang="en-US" altLang="zh-CN" sz="2800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23" name="文本框 13415"/>
          <p:cNvSpPr txBox="1"/>
          <p:nvPr/>
        </p:nvSpPr>
        <p:spPr>
          <a:xfrm>
            <a:off x="6296025" y="2282825"/>
            <a:ext cx="690563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32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24" name="文本框 13416"/>
          <p:cNvSpPr txBox="1"/>
          <p:nvPr/>
        </p:nvSpPr>
        <p:spPr>
          <a:xfrm>
            <a:off x="8591550" y="2230438"/>
            <a:ext cx="6762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32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25" name="矩形 13417"/>
          <p:cNvSpPr/>
          <p:nvPr/>
        </p:nvSpPr>
        <p:spPr>
          <a:xfrm>
            <a:off x="5503863" y="2316163"/>
            <a:ext cx="57626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U</a:t>
            </a:r>
            <a:r>
              <a:rPr lang="en-US" altLang="zh-CN" sz="2800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28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2026" name="组合 13419"/>
          <p:cNvGrpSpPr/>
          <p:nvPr/>
        </p:nvGrpSpPr>
        <p:grpSpPr>
          <a:xfrm>
            <a:off x="7088188" y="1827213"/>
            <a:ext cx="1295400" cy="1223962"/>
            <a:chOff x="5580" y="3000"/>
            <a:chExt cx="2175" cy="2184"/>
          </a:xfrm>
        </p:grpSpPr>
        <p:sp>
          <p:nvSpPr>
            <p:cNvPr id="43051" name="直接连接符 13420"/>
            <p:cNvSpPr/>
            <p:nvPr/>
          </p:nvSpPr>
          <p:spPr>
            <a:xfrm>
              <a:off x="5595" y="300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3052" name="直接连接符 13421"/>
            <p:cNvSpPr/>
            <p:nvPr/>
          </p:nvSpPr>
          <p:spPr>
            <a:xfrm>
              <a:off x="5580" y="5184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3053" name="直接连接符 13422"/>
            <p:cNvSpPr/>
            <p:nvPr/>
          </p:nvSpPr>
          <p:spPr>
            <a:xfrm rot="-5400000">
              <a:off x="4500" y="408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3054" name="直接连接符 13423"/>
            <p:cNvSpPr/>
            <p:nvPr/>
          </p:nvSpPr>
          <p:spPr>
            <a:xfrm rot="-5400000">
              <a:off x="6660" y="408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</p:grpSp>
      <p:sp>
        <p:nvSpPr>
          <p:cNvPr id="42031" name="文本框 5174"/>
          <p:cNvSpPr txBox="1"/>
          <p:nvPr/>
        </p:nvSpPr>
        <p:spPr>
          <a:xfrm>
            <a:off x="1841500" y="1373188"/>
            <a:ext cx="3305175" cy="2676525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理想变压器中，原、副线圈中的电流共同产生的磁通量全部通过铁芯，所以原、副线圈中的磁通量及其变化相同</a:t>
            </a: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charset="-122"/>
              </a:rPr>
              <a:t>：</a:t>
            </a:r>
            <a:endParaRPr lang="zh-CN" altLang="en-US" sz="28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graphicFrame>
        <p:nvGraphicFramePr>
          <p:cNvPr id="4203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27388" y="4191000"/>
          <a:ext cx="35147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" imgW="1257300" imgH="215900" progId="Equation.KSEE3">
                  <p:embed/>
                </p:oleObj>
              </mc:Choice>
              <mc:Fallback>
                <p:oleObj name="" r:id="rId1" imgW="1257300" imgH="215900" progId="Equation.KSEE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27388" y="4191000"/>
                        <a:ext cx="3514725" cy="604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33" name="文本框 4"/>
          <p:cNvSpPr txBox="1"/>
          <p:nvPr/>
        </p:nvSpPr>
        <p:spPr>
          <a:xfrm>
            <a:off x="1841500" y="4968875"/>
            <a:ext cx="5389563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原、副线圈中的感应电动势</a:t>
            </a: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charset="-122"/>
                <a:sym typeface="宋体" panose="02010600030101010101" pitchFamily="2" charset="-122"/>
              </a:rPr>
              <a:t>：</a:t>
            </a:r>
            <a:endParaRPr lang="zh-CN" altLang="en-US" sz="28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graphicFrame>
        <p:nvGraphicFramePr>
          <p:cNvPr id="42034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36900" y="5637213"/>
          <a:ext cx="44910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3" imgW="1752600" imgH="405765" progId="Equation.KSEE3">
                  <p:embed/>
                </p:oleObj>
              </mc:Choice>
              <mc:Fallback>
                <p:oleObj name="" r:id="rId3" imgW="1752600" imgH="405765" progId="Equation.KSEE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6900" y="5637213"/>
                        <a:ext cx="4491038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矩形 45"/>
          <p:cNvSpPr/>
          <p:nvPr/>
        </p:nvSpPr>
        <p:spPr>
          <a:xfrm>
            <a:off x="1397795" y="671722"/>
            <a:ext cx="5954395" cy="58356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spcBef>
                <a:spcPct val="50000"/>
              </a:spcBef>
            </a:pP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变压器基于怎样的工作原理？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4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4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4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4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4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4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4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4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4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4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2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2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2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bldLvl="0" animBg="1"/>
      <p:bldP spid="41987" grpId="0" bldLvl="0" animBg="1"/>
      <p:bldP spid="42000" grpId="0" bldLvl="0" animBg="1"/>
      <p:bldP spid="42002" grpId="0" bldLvl="0" animBg="1"/>
      <p:bldP spid="42004" grpId="0" bldLvl="0" animBg="1"/>
      <p:bldP spid="42006" grpId="0" bldLvl="0" animBg="1"/>
      <p:bldP spid="42016" grpId="0"/>
      <p:bldP spid="42017" grpId="0"/>
      <p:bldP spid="42020" grpId="0"/>
      <p:bldP spid="42022" grpId="0"/>
      <p:bldP spid="42023" grpId="0"/>
      <p:bldP spid="42024" grpId="0"/>
      <p:bldP spid="42025" grpId="0"/>
      <p:bldP spid="42031" grpId="0" bldLvl="0" animBg="1"/>
      <p:bldP spid="4203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矩形 13378"/>
          <p:cNvSpPr/>
          <p:nvPr/>
        </p:nvSpPr>
        <p:spPr>
          <a:xfrm>
            <a:off x="6778625" y="642938"/>
            <a:ext cx="1658938" cy="1531937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4" name="矩形 13379"/>
          <p:cNvSpPr/>
          <p:nvPr/>
        </p:nvSpPr>
        <p:spPr>
          <a:xfrm>
            <a:off x="7189788" y="877888"/>
            <a:ext cx="1162050" cy="1071562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4035" name="组合 13380"/>
          <p:cNvGrpSpPr/>
          <p:nvPr/>
        </p:nvGrpSpPr>
        <p:grpSpPr>
          <a:xfrm>
            <a:off x="6880225" y="1111250"/>
            <a:ext cx="371475" cy="720725"/>
            <a:chOff x="4708" y="2559"/>
            <a:chExt cx="622" cy="1313"/>
          </a:xfrm>
        </p:grpSpPr>
        <p:sp>
          <p:nvSpPr>
            <p:cNvPr id="44036" name="任意多边形 13381"/>
            <p:cNvSpPr/>
            <p:nvPr/>
          </p:nvSpPr>
          <p:spPr>
            <a:xfrm>
              <a:off x="4723" y="2559"/>
              <a:ext cx="607" cy="402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7" name="任意多边形 13382"/>
            <p:cNvSpPr/>
            <p:nvPr/>
          </p:nvSpPr>
          <p:spPr>
            <a:xfrm>
              <a:off x="4723" y="3022"/>
              <a:ext cx="607" cy="402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8" name="任意多边形 13383"/>
            <p:cNvSpPr/>
            <p:nvPr/>
          </p:nvSpPr>
          <p:spPr>
            <a:xfrm>
              <a:off x="4708" y="3470"/>
              <a:ext cx="607" cy="402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4039" name="组合 13384"/>
          <p:cNvGrpSpPr/>
          <p:nvPr/>
        </p:nvGrpSpPr>
        <p:grpSpPr>
          <a:xfrm>
            <a:off x="8291513" y="1000125"/>
            <a:ext cx="361950" cy="825500"/>
            <a:chOff x="7073" y="2289"/>
            <a:chExt cx="607" cy="1703"/>
          </a:xfrm>
        </p:grpSpPr>
        <p:sp>
          <p:nvSpPr>
            <p:cNvPr id="44040" name="任意多边形 13385"/>
            <p:cNvSpPr/>
            <p:nvPr/>
          </p:nvSpPr>
          <p:spPr>
            <a:xfrm>
              <a:off x="7073" y="2289"/>
              <a:ext cx="607" cy="314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1" name="任意多边形 13386"/>
            <p:cNvSpPr/>
            <p:nvPr/>
          </p:nvSpPr>
          <p:spPr>
            <a:xfrm>
              <a:off x="7073" y="2560"/>
              <a:ext cx="607" cy="315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2" name="任意多边形 13387"/>
            <p:cNvSpPr/>
            <p:nvPr/>
          </p:nvSpPr>
          <p:spPr>
            <a:xfrm>
              <a:off x="7073" y="2853"/>
              <a:ext cx="607" cy="315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3" name="任意多边形 13388"/>
            <p:cNvSpPr/>
            <p:nvPr/>
          </p:nvSpPr>
          <p:spPr>
            <a:xfrm>
              <a:off x="7073" y="3128"/>
              <a:ext cx="607" cy="315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4" name="任意多边形 13389"/>
            <p:cNvSpPr/>
            <p:nvPr/>
          </p:nvSpPr>
          <p:spPr>
            <a:xfrm>
              <a:off x="7073" y="3385"/>
              <a:ext cx="607" cy="314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5" name="任意多边形 13390"/>
            <p:cNvSpPr/>
            <p:nvPr/>
          </p:nvSpPr>
          <p:spPr>
            <a:xfrm>
              <a:off x="7073" y="3678"/>
              <a:ext cx="607" cy="314"/>
            </a:xfrm>
            <a:custGeom>
              <a:avLst/>
              <a:gdLst/>
              <a:ahLst/>
              <a:cxnLst/>
              <a:pathLst>
                <a:path w="612" h="405">
                  <a:moveTo>
                    <a:pt x="527" y="0"/>
                  </a:moveTo>
                  <a:cubicBezTo>
                    <a:pt x="539" y="12"/>
                    <a:pt x="602" y="50"/>
                    <a:pt x="602" y="75"/>
                  </a:cubicBezTo>
                  <a:cubicBezTo>
                    <a:pt x="602" y="100"/>
                    <a:pt x="612" y="123"/>
                    <a:pt x="527" y="150"/>
                  </a:cubicBezTo>
                  <a:cubicBezTo>
                    <a:pt x="442" y="177"/>
                    <a:pt x="179" y="210"/>
                    <a:pt x="92" y="240"/>
                  </a:cubicBezTo>
                  <a:cubicBezTo>
                    <a:pt x="5" y="270"/>
                    <a:pt x="0" y="303"/>
                    <a:pt x="2" y="330"/>
                  </a:cubicBezTo>
                  <a:cubicBezTo>
                    <a:pt x="4" y="357"/>
                    <a:pt x="85" y="390"/>
                    <a:pt x="107" y="40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4046" name="直接连接符 13391"/>
          <p:cNvSpPr/>
          <p:nvPr/>
        </p:nvSpPr>
        <p:spPr>
          <a:xfrm>
            <a:off x="5856288" y="1081088"/>
            <a:ext cx="1076325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47" name="椭圆 13392"/>
          <p:cNvSpPr/>
          <p:nvPr/>
        </p:nvSpPr>
        <p:spPr>
          <a:xfrm>
            <a:off x="5735638" y="1030288"/>
            <a:ext cx="120650" cy="111125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8" name="直接连接符 13393"/>
          <p:cNvSpPr/>
          <p:nvPr/>
        </p:nvSpPr>
        <p:spPr>
          <a:xfrm>
            <a:off x="5856288" y="1827213"/>
            <a:ext cx="1076325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49" name="椭圆 13394"/>
          <p:cNvSpPr/>
          <p:nvPr/>
        </p:nvSpPr>
        <p:spPr>
          <a:xfrm>
            <a:off x="5735638" y="1776413"/>
            <a:ext cx="120650" cy="109537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0" name="直接连接符 13395"/>
          <p:cNvSpPr/>
          <p:nvPr/>
        </p:nvSpPr>
        <p:spPr>
          <a:xfrm>
            <a:off x="8593138" y="982663"/>
            <a:ext cx="107791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51" name="椭圆 13396"/>
          <p:cNvSpPr/>
          <p:nvPr/>
        </p:nvSpPr>
        <p:spPr>
          <a:xfrm>
            <a:off x="9686925" y="928688"/>
            <a:ext cx="120650" cy="10795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2" name="直接连接符 13397"/>
          <p:cNvSpPr/>
          <p:nvPr/>
        </p:nvSpPr>
        <p:spPr>
          <a:xfrm>
            <a:off x="8609013" y="1846263"/>
            <a:ext cx="107791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53" name="椭圆 13398"/>
          <p:cNvSpPr/>
          <p:nvPr/>
        </p:nvSpPr>
        <p:spPr>
          <a:xfrm>
            <a:off x="9686925" y="1787525"/>
            <a:ext cx="120650" cy="111125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4" name="直接连接符 13399"/>
          <p:cNvSpPr/>
          <p:nvPr/>
        </p:nvSpPr>
        <p:spPr>
          <a:xfrm>
            <a:off x="6094413" y="1549400"/>
            <a:ext cx="0" cy="23971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055" name="直接连接符 13400"/>
          <p:cNvSpPr/>
          <p:nvPr/>
        </p:nvSpPr>
        <p:spPr>
          <a:xfrm flipV="1">
            <a:off x="6094413" y="1120775"/>
            <a:ext cx="0" cy="2873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056" name="直接连接符 13401"/>
          <p:cNvSpPr/>
          <p:nvPr/>
        </p:nvSpPr>
        <p:spPr>
          <a:xfrm>
            <a:off x="9447213" y="1503363"/>
            <a:ext cx="0" cy="2857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057" name="直接连接符 13402"/>
          <p:cNvSpPr/>
          <p:nvPr/>
        </p:nvSpPr>
        <p:spPr>
          <a:xfrm flipV="1">
            <a:off x="9447213" y="996950"/>
            <a:ext cx="0" cy="382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44058" name="组合 13403"/>
          <p:cNvGrpSpPr/>
          <p:nvPr/>
        </p:nvGrpSpPr>
        <p:grpSpPr>
          <a:xfrm>
            <a:off x="6867525" y="738188"/>
            <a:ext cx="1446213" cy="1338262"/>
            <a:chOff x="5580" y="3000"/>
            <a:chExt cx="2175" cy="2184"/>
          </a:xfrm>
        </p:grpSpPr>
        <p:sp>
          <p:nvSpPr>
            <p:cNvPr id="44059" name="直接连接符 13404"/>
            <p:cNvSpPr/>
            <p:nvPr/>
          </p:nvSpPr>
          <p:spPr>
            <a:xfrm>
              <a:off x="5595" y="300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4060" name="直接连接符 13405"/>
            <p:cNvSpPr/>
            <p:nvPr/>
          </p:nvSpPr>
          <p:spPr>
            <a:xfrm>
              <a:off x="5580" y="5184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4061" name="直接连接符 13406"/>
            <p:cNvSpPr/>
            <p:nvPr/>
          </p:nvSpPr>
          <p:spPr>
            <a:xfrm rot="-5400000">
              <a:off x="4500" y="408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4062" name="直接连接符 13407"/>
            <p:cNvSpPr/>
            <p:nvPr/>
          </p:nvSpPr>
          <p:spPr>
            <a:xfrm rot="-5400000">
              <a:off x="6660" y="408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</p:grpSp>
      <p:sp>
        <p:nvSpPr>
          <p:cNvPr id="44063" name="文本框 13408"/>
          <p:cNvSpPr txBox="1"/>
          <p:nvPr/>
        </p:nvSpPr>
        <p:spPr>
          <a:xfrm>
            <a:off x="5613400" y="2300288"/>
            <a:ext cx="1336675" cy="47783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l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原线圈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064" name="文本框 13409"/>
          <p:cNvSpPr txBox="1"/>
          <p:nvPr/>
        </p:nvSpPr>
        <p:spPr>
          <a:xfrm>
            <a:off x="8593138" y="2428875"/>
            <a:ext cx="1387475" cy="4778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just"/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副线圈</a:t>
            </a:r>
            <a:endParaRPr lang="zh-CN" altLang="en-US" sz="2800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5" name="直接连接符 13410"/>
          <p:cNvSpPr/>
          <p:nvPr/>
        </p:nvSpPr>
        <p:spPr>
          <a:xfrm rot="60000">
            <a:off x="8588375" y="1598613"/>
            <a:ext cx="360363" cy="7667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66" name="直接连接符 13411"/>
          <p:cNvSpPr/>
          <p:nvPr/>
        </p:nvSpPr>
        <p:spPr>
          <a:xfrm rot="60000" flipH="1">
            <a:off x="6432550" y="1693863"/>
            <a:ext cx="720725" cy="669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67" name="文本框 13412"/>
          <p:cNvSpPr txBox="1"/>
          <p:nvPr/>
        </p:nvSpPr>
        <p:spPr>
          <a:xfrm>
            <a:off x="7308850" y="2470150"/>
            <a:ext cx="1079500" cy="4778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just"/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铁芯</a:t>
            </a:r>
            <a:endParaRPr lang="zh-CN" altLang="en-US" sz="2800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8" name="直接连接符 13413"/>
          <p:cNvSpPr/>
          <p:nvPr/>
        </p:nvSpPr>
        <p:spPr>
          <a:xfrm rot="60000">
            <a:off x="7272338" y="2190750"/>
            <a:ext cx="479425" cy="3825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69" name="文本框 13414"/>
          <p:cNvSpPr txBox="1"/>
          <p:nvPr/>
        </p:nvSpPr>
        <p:spPr>
          <a:xfrm>
            <a:off x="9402763" y="1195388"/>
            <a:ext cx="793750" cy="519112"/>
          </a:xfrm>
          <a:prstGeom prst="rect">
            <a:avLst/>
          </a:prstGeom>
          <a:noFill/>
          <a:ln w="57150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U</a:t>
            </a:r>
            <a:r>
              <a:rPr lang="en-US" altLang="zh-CN" sz="2800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70" name="文本框 13415"/>
          <p:cNvSpPr txBox="1"/>
          <p:nvPr/>
        </p:nvSpPr>
        <p:spPr>
          <a:xfrm>
            <a:off x="6334125" y="1241425"/>
            <a:ext cx="69056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32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71" name="文本框 13416"/>
          <p:cNvSpPr txBox="1"/>
          <p:nvPr/>
        </p:nvSpPr>
        <p:spPr>
          <a:xfrm>
            <a:off x="8629650" y="1189038"/>
            <a:ext cx="67627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3200" baseline="-250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32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72" name="矩形 13417"/>
          <p:cNvSpPr/>
          <p:nvPr/>
        </p:nvSpPr>
        <p:spPr>
          <a:xfrm>
            <a:off x="5541963" y="1274763"/>
            <a:ext cx="57626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U</a:t>
            </a:r>
            <a:r>
              <a:rPr lang="en-US" altLang="zh-CN" sz="2800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2800" baseline="-25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4073" name="组合 13419"/>
          <p:cNvGrpSpPr/>
          <p:nvPr/>
        </p:nvGrpSpPr>
        <p:grpSpPr>
          <a:xfrm>
            <a:off x="7126288" y="785813"/>
            <a:ext cx="1295400" cy="1223962"/>
            <a:chOff x="5580" y="3000"/>
            <a:chExt cx="2175" cy="2184"/>
          </a:xfrm>
        </p:grpSpPr>
        <p:sp>
          <p:nvSpPr>
            <p:cNvPr id="44074" name="直接连接符 13420"/>
            <p:cNvSpPr/>
            <p:nvPr/>
          </p:nvSpPr>
          <p:spPr>
            <a:xfrm>
              <a:off x="5595" y="300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4075" name="直接连接符 13421"/>
            <p:cNvSpPr/>
            <p:nvPr/>
          </p:nvSpPr>
          <p:spPr>
            <a:xfrm>
              <a:off x="5580" y="5184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4076" name="直接连接符 13422"/>
            <p:cNvSpPr/>
            <p:nvPr/>
          </p:nvSpPr>
          <p:spPr>
            <a:xfrm rot="-5400000">
              <a:off x="4500" y="408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44077" name="直接连接符 13423"/>
            <p:cNvSpPr/>
            <p:nvPr/>
          </p:nvSpPr>
          <p:spPr>
            <a:xfrm rot="-5400000">
              <a:off x="6660" y="4080"/>
              <a:ext cx="216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lgDash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43054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27238" y="738188"/>
          <a:ext cx="2540000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" imgW="990600" imgH="812800" progId="Equation.KSEE3">
                  <p:embed/>
                </p:oleObj>
              </mc:Choice>
              <mc:Fallback>
                <p:oleObj name="" r:id="rId1" imgW="990600" imgH="812800" progId="Equation.KSEE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27238" y="738188"/>
                        <a:ext cx="2540000" cy="2112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55" name="文本框 4"/>
          <p:cNvSpPr txBox="1"/>
          <p:nvPr/>
        </p:nvSpPr>
        <p:spPr>
          <a:xfrm>
            <a:off x="2193925" y="3032125"/>
            <a:ext cx="7477125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原、副线圈两端的电压等于感应电动势，可得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：</a:t>
            </a:r>
            <a:endParaRPr lang="zh-CN" altLang="en-US" sz="28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graphicFrame>
        <p:nvGraphicFramePr>
          <p:cNvPr id="43056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32275" y="3625850"/>
          <a:ext cx="1465263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3" imgW="571500" imgH="444500" progId="Equation.KSEE3">
                  <p:embed/>
                </p:oleObj>
              </mc:Choice>
              <mc:Fallback>
                <p:oleObj name="" r:id="rId3" imgW="571500" imgH="444500" progId="Equation.KSEE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32275" y="3625850"/>
                        <a:ext cx="1465263" cy="1155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57" name="文本框 7"/>
          <p:cNvSpPr txBox="1"/>
          <p:nvPr/>
        </p:nvSpPr>
        <p:spPr>
          <a:xfrm>
            <a:off x="2182813" y="4852988"/>
            <a:ext cx="7624762" cy="1383665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理想变压器的闭合铁芯实现了输入电能---磁场能---输出电能的转换，转换过程中没有能量损失，所以输出功率等于输入功率：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3058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75150" y="6338888"/>
          <a:ext cx="123825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5" imgW="482600" imgH="215900" progId="Equation.KSEE3">
                  <p:embed/>
                </p:oleObj>
              </mc:Choice>
              <mc:Fallback>
                <p:oleObj name="" r:id="rId5" imgW="482600" imgH="215900" progId="Equation.KSEE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75150" y="6338888"/>
                        <a:ext cx="1238250" cy="56038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55" grpId="0" bldLvl="0" animBg="1"/>
      <p:bldP spid="4305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文本框 51201"/>
          <p:cNvSpPr txBox="1"/>
          <p:nvPr/>
        </p:nvSpPr>
        <p:spPr>
          <a:xfrm>
            <a:off x="4046538" y="473075"/>
            <a:ext cx="1841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endParaRPr lang="zh-CN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5058" name="组合 51257"/>
          <p:cNvGrpSpPr/>
          <p:nvPr/>
        </p:nvGrpSpPr>
        <p:grpSpPr>
          <a:xfrm>
            <a:off x="5568950" y="912813"/>
            <a:ext cx="4654550" cy="2305050"/>
            <a:chOff x="2699" y="981"/>
            <a:chExt cx="2932" cy="1452"/>
          </a:xfrm>
        </p:grpSpPr>
        <p:grpSp>
          <p:nvGrpSpPr>
            <p:cNvPr id="45059" name="组合 51258"/>
            <p:cNvGrpSpPr/>
            <p:nvPr/>
          </p:nvGrpSpPr>
          <p:grpSpPr>
            <a:xfrm>
              <a:off x="2744" y="981"/>
              <a:ext cx="2887" cy="1452"/>
              <a:chOff x="129" y="916"/>
              <a:chExt cx="3629" cy="1996"/>
            </a:xfrm>
          </p:grpSpPr>
          <p:sp>
            <p:nvSpPr>
              <p:cNvPr id="45060" name="矩形 51259"/>
              <p:cNvSpPr/>
              <p:nvPr/>
            </p:nvSpPr>
            <p:spPr>
              <a:xfrm>
                <a:off x="1182" y="916"/>
                <a:ext cx="1314" cy="1326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61" name="矩形 51260"/>
              <p:cNvSpPr/>
              <p:nvPr/>
            </p:nvSpPr>
            <p:spPr>
              <a:xfrm>
                <a:off x="1377" y="1120"/>
                <a:ext cx="920" cy="927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45062" name="组合 51261"/>
              <p:cNvGrpSpPr/>
              <p:nvPr/>
            </p:nvGrpSpPr>
            <p:grpSpPr>
              <a:xfrm>
                <a:off x="1132" y="1321"/>
                <a:ext cx="294" cy="624"/>
                <a:chOff x="4708" y="2559"/>
                <a:chExt cx="622" cy="1313"/>
              </a:xfrm>
            </p:grpSpPr>
            <p:sp>
              <p:nvSpPr>
                <p:cNvPr id="45063" name="任意多边形 51262"/>
                <p:cNvSpPr/>
                <p:nvPr/>
              </p:nvSpPr>
              <p:spPr>
                <a:xfrm>
                  <a:off x="4723" y="2559"/>
                  <a:ext cx="607" cy="402"/>
                </a:xfrm>
                <a:custGeom>
                  <a:avLst/>
                  <a:gdLst/>
                  <a:ahLst/>
                  <a:cxnLst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5064" name="任意多边形 51263"/>
                <p:cNvSpPr/>
                <p:nvPr/>
              </p:nvSpPr>
              <p:spPr>
                <a:xfrm>
                  <a:off x="4723" y="3022"/>
                  <a:ext cx="607" cy="402"/>
                </a:xfrm>
                <a:custGeom>
                  <a:avLst/>
                  <a:gdLst/>
                  <a:ahLst/>
                  <a:cxnLst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5065" name="任意多边形 51264"/>
                <p:cNvSpPr/>
                <p:nvPr/>
              </p:nvSpPr>
              <p:spPr>
                <a:xfrm>
                  <a:off x="4708" y="3470"/>
                  <a:ext cx="607" cy="402"/>
                </a:xfrm>
                <a:custGeom>
                  <a:avLst/>
                  <a:gdLst/>
                  <a:ahLst/>
                  <a:cxnLst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45066" name="组合 51265"/>
              <p:cNvGrpSpPr/>
              <p:nvPr/>
            </p:nvGrpSpPr>
            <p:grpSpPr>
              <a:xfrm>
                <a:off x="2249" y="1225"/>
                <a:ext cx="287" cy="715"/>
                <a:chOff x="7073" y="2289"/>
                <a:chExt cx="607" cy="1703"/>
              </a:xfrm>
            </p:grpSpPr>
            <p:sp>
              <p:nvSpPr>
                <p:cNvPr id="45067" name="任意多边形 51266"/>
                <p:cNvSpPr/>
                <p:nvPr/>
              </p:nvSpPr>
              <p:spPr>
                <a:xfrm>
                  <a:off x="7073" y="2289"/>
                  <a:ext cx="607" cy="314"/>
                </a:xfrm>
                <a:custGeom>
                  <a:avLst/>
                  <a:gdLst/>
                  <a:ahLst/>
                  <a:cxnLst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5068" name="任意多边形 51267"/>
                <p:cNvSpPr/>
                <p:nvPr/>
              </p:nvSpPr>
              <p:spPr>
                <a:xfrm>
                  <a:off x="7073" y="2560"/>
                  <a:ext cx="607" cy="315"/>
                </a:xfrm>
                <a:custGeom>
                  <a:avLst/>
                  <a:gdLst/>
                  <a:ahLst/>
                  <a:cxnLst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5069" name="任意多边形 51268"/>
                <p:cNvSpPr/>
                <p:nvPr/>
              </p:nvSpPr>
              <p:spPr>
                <a:xfrm>
                  <a:off x="7073" y="2853"/>
                  <a:ext cx="607" cy="315"/>
                </a:xfrm>
                <a:custGeom>
                  <a:avLst/>
                  <a:gdLst/>
                  <a:ahLst/>
                  <a:cxnLst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5070" name="任意多边形 51269"/>
                <p:cNvSpPr/>
                <p:nvPr/>
              </p:nvSpPr>
              <p:spPr>
                <a:xfrm>
                  <a:off x="7073" y="3128"/>
                  <a:ext cx="607" cy="315"/>
                </a:xfrm>
                <a:custGeom>
                  <a:avLst/>
                  <a:gdLst/>
                  <a:ahLst/>
                  <a:cxnLst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5071" name="任意多边形 51270"/>
                <p:cNvSpPr/>
                <p:nvPr/>
              </p:nvSpPr>
              <p:spPr>
                <a:xfrm>
                  <a:off x="7073" y="3385"/>
                  <a:ext cx="607" cy="314"/>
                </a:xfrm>
                <a:custGeom>
                  <a:avLst/>
                  <a:gdLst/>
                  <a:ahLst/>
                  <a:cxnLst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5072" name="任意多边形 51271"/>
                <p:cNvSpPr/>
                <p:nvPr/>
              </p:nvSpPr>
              <p:spPr>
                <a:xfrm>
                  <a:off x="7073" y="3678"/>
                  <a:ext cx="607" cy="314"/>
                </a:xfrm>
                <a:custGeom>
                  <a:avLst/>
                  <a:gdLst/>
                  <a:ahLst/>
                  <a:cxnLst/>
                  <a:pathLst>
                    <a:path w="612" h="405">
                      <a:moveTo>
                        <a:pt x="527" y="0"/>
                      </a:moveTo>
                      <a:cubicBezTo>
                        <a:pt x="539" y="12"/>
                        <a:pt x="602" y="50"/>
                        <a:pt x="602" y="75"/>
                      </a:cubicBezTo>
                      <a:cubicBezTo>
                        <a:pt x="602" y="100"/>
                        <a:pt x="612" y="123"/>
                        <a:pt x="527" y="150"/>
                      </a:cubicBezTo>
                      <a:cubicBezTo>
                        <a:pt x="442" y="177"/>
                        <a:pt x="179" y="210"/>
                        <a:pt x="92" y="240"/>
                      </a:cubicBezTo>
                      <a:cubicBezTo>
                        <a:pt x="5" y="270"/>
                        <a:pt x="0" y="303"/>
                        <a:pt x="2" y="330"/>
                      </a:cubicBezTo>
                      <a:cubicBezTo>
                        <a:pt x="4" y="357"/>
                        <a:pt x="85" y="390"/>
                        <a:pt x="107" y="405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45073" name="直接连接符 51272"/>
              <p:cNvSpPr/>
              <p:nvPr/>
            </p:nvSpPr>
            <p:spPr>
              <a:xfrm>
                <a:off x="321" y="1296"/>
                <a:ext cx="853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74" name="椭圆 51273"/>
              <p:cNvSpPr/>
              <p:nvPr/>
            </p:nvSpPr>
            <p:spPr>
              <a:xfrm>
                <a:off x="226" y="1251"/>
                <a:ext cx="95" cy="96"/>
              </a:xfrm>
              <a:prstGeom prst="ellipse">
                <a:avLst/>
              </a:prstGeom>
              <a:solidFill>
                <a:srgbClr val="FFFFFF"/>
              </a:solidFill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75" name="直接连接符 51274"/>
              <p:cNvSpPr/>
              <p:nvPr/>
            </p:nvSpPr>
            <p:spPr>
              <a:xfrm>
                <a:off x="321" y="1942"/>
                <a:ext cx="853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76" name="椭圆 51275"/>
              <p:cNvSpPr/>
              <p:nvPr/>
            </p:nvSpPr>
            <p:spPr>
              <a:xfrm>
                <a:off x="226" y="1897"/>
                <a:ext cx="95" cy="95"/>
              </a:xfrm>
              <a:prstGeom prst="ellipse">
                <a:avLst/>
              </a:prstGeom>
              <a:solidFill>
                <a:srgbClr val="FFFFFF"/>
              </a:solidFill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77" name="直接连接符 51276"/>
              <p:cNvSpPr/>
              <p:nvPr/>
            </p:nvSpPr>
            <p:spPr>
              <a:xfrm>
                <a:off x="2488" y="1210"/>
                <a:ext cx="854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78" name="椭圆 51277"/>
              <p:cNvSpPr/>
              <p:nvPr/>
            </p:nvSpPr>
            <p:spPr>
              <a:xfrm>
                <a:off x="3355" y="1163"/>
                <a:ext cx="95" cy="94"/>
              </a:xfrm>
              <a:prstGeom prst="ellipse">
                <a:avLst/>
              </a:prstGeom>
              <a:solidFill>
                <a:srgbClr val="FFFFFF"/>
              </a:solidFill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79" name="直接连接符 51278"/>
              <p:cNvSpPr/>
              <p:nvPr/>
            </p:nvSpPr>
            <p:spPr>
              <a:xfrm>
                <a:off x="2501" y="1958"/>
                <a:ext cx="854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80" name="椭圆 51279"/>
              <p:cNvSpPr/>
              <p:nvPr/>
            </p:nvSpPr>
            <p:spPr>
              <a:xfrm>
                <a:off x="3355" y="1907"/>
                <a:ext cx="95" cy="96"/>
              </a:xfrm>
              <a:prstGeom prst="ellipse">
                <a:avLst/>
              </a:prstGeom>
              <a:solidFill>
                <a:srgbClr val="FFFFFF"/>
              </a:solidFill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81" name="直接连接符 51280"/>
              <p:cNvSpPr/>
              <p:nvPr/>
            </p:nvSpPr>
            <p:spPr>
              <a:xfrm>
                <a:off x="510" y="1701"/>
                <a:ext cx="0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45082" name="直接连接符 51281"/>
              <p:cNvSpPr/>
              <p:nvPr/>
            </p:nvSpPr>
            <p:spPr>
              <a:xfrm flipV="1">
                <a:off x="510" y="1330"/>
                <a:ext cx="0" cy="24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45083" name="直接连接符 51282"/>
              <p:cNvSpPr/>
              <p:nvPr/>
            </p:nvSpPr>
            <p:spPr>
              <a:xfrm>
                <a:off x="3165" y="1661"/>
                <a:ext cx="0" cy="24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45084" name="直接连接符 51283"/>
              <p:cNvSpPr/>
              <p:nvPr/>
            </p:nvSpPr>
            <p:spPr>
              <a:xfrm flipV="1">
                <a:off x="3165" y="1223"/>
                <a:ext cx="0" cy="33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pSp>
            <p:nvGrpSpPr>
              <p:cNvPr id="45085" name="组合 51284"/>
              <p:cNvGrpSpPr/>
              <p:nvPr/>
            </p:nvGrpSpPr>
            <p:grpSpPr>
              <a:xfrm>
                <a:off x="1253" y="999"/>
                <a:ext cx="1145" cy="1159"/>
                <a:chOff x="5580" y="3000"/>
                <a:chExt cx="2175" cy="2184"/>
              </a:xfrm>
            </p:grpSpPr>
            <p:sp>
              <p:nvSpPr>
                <p:cNvPr id="45086" name="直接连接符 51285"/>
                <p:cNvSpPr/>
                <p:nvPr/>
              </p:nvSpPr>
              <p:spPr>
                <a:xfrm>
                  <a:off x="5595" y="3000"/>
                  <a:ext cx="216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5087" name="直接连接符 51286"/>
                <p:cNvSpPr/>
                <p:nvPr/>
              </p:nvSpPr>
              <p:spPr>
                <a:xfrm>
                  <a:off x="5580" y="5184"/>
                  <a:ext cx="216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5088" name="直接连接符 51287"/>
                <p:cNvSpPr/>
                <p:nvPr/>
              </p:nvSpPr>
              <p:spPr>
                <a:xfrm rot="-5400000">
                  <a:off x="4500" y="4080"/>
                  <a:ext cx="216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5089" name="直接连接符 51288"/>
                <p:cNvSpPr/>
                <p:nvPr/>
              </p:nvSpPr>
              <p:spPr>
                <a:xfrm rot="-5400000">
                  <a:off x="6660" y="4080"/>
                  <a:ext cx="216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5090" name="文本框 51289"/>
              <p:cNvSpPr txBox="1"/>
              <p:nvPr/>
            </p:nvSpPr>
            <p:spPr>
              <a:xfrm>
                <a:off x="129" y="2351"/>
                <a:ext cx="1058" cy="4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p>
                <a:pPr algn="just"/>
                <a:r>
                  <a:rPr kumimoji="1" lang="zh-CN" altLang="en-US" sz="2800" b="1" dirty="0" smtClean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原线圈</a:t>
                </a:r>
                <a:endParaRPr lang="zh-CN" altLang="en-US" sz="2800" dirty="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1" name="文本框 51290"/>
              <p:cNvSpPr txBox="1"/>
              <p:nvPr/>
            </p:nvSpPr>
            <p:spPr>
              <a:xfrm>
                <a:off x="2488" y="2462"/>
                <a:ext cx="1099" cy="4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p>
                <a:pPr algn="just"/>
                <a:r>
                  <a:rPr kumimoji="1" lang="zh-CN" altLang="en-US" sz="2800" b="1" dirty="0" smtClean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副线圈</a:t>
                </a:r>
                <a:endParaRPr lang="zh-CN" altLang="en-US" sz="2800" dirty="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2" name="直接连接符 51291"/>
              <p:cNvSpPr/>
              <p:nvPr/>
            </p:nvSpPr>
            <p:spPr>
              <a:xfrm rot="60000">
                <a:off x="2485" y="1744"/>
                <a:ext cx="285" cy="66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93" name="直接连接符 51292"/>
              <p:cNvSpPr/>
              <p:nvPr/>
            </p:nvSpPr>
            <p:spPr>
              <a:xfrm rot="60000" flipH="1">
                <a:off x="777" y="1826"/>
                <a:ext cx="571" cy="5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94" name="文本框 51293"/>
              <p:cNvSpPr txBox="1"/>
              <p:nvPr/>
            </p:nvSpPr>
            <p:spPr>
              <a:xfrm>
                <a:off x="1471" y="2498"/>
                <a:ext cx="855" cy="4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p>
                <a:pPr algn="just"/>
                <a:r>
                  <a:rPr kumimoji="1" lang="zh-CN" altLang="en-US" sz="2800" b="1" dirty="0" smtClean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铁芯</a:t>
                </a:r>
                <a:endParaRPr kumimoji="1" lang="zh-CN" altLang="en-US" sz="28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095" name="直接连接符 51294"/>
              <p:cNvSpPr/>
              <p:nvPr/>
            </p:nvSpPr>
            <p:spPr>
              <a:xfrm rot="60000">
                <a:off x="1443" y="2256"/>
                <a:ext cx="379" cy="33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96" name="文本框 51295"/>
              <p:cNvSpPr txBox="1"/>
              <p:nvPr/>
            </p:nvSpPr>
            <p:spPr>
              <a:xfrm>
                <a:off x="3129" y="1394"/>
                <a:ext cx="629" cy="45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800">
                    <a:latin typeface="Arial" panose="020B0604020202020204" pitchFamily="34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800" baseline="-25000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endParaRPr lang="en-US" altLang="zh-CN" sz="2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7" name="文本框 51296"/>
              <p:cNvSpPr txBox="1"/>
              <p:nvPr/>
            </p:nvSpPr>
            <p:spPr>
              <a:xfrm>
                <a:off x="793" y="1434"/>
                <a:ext cx="453" cy="5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latin typeface="Arial" panose="020B0604020202020204" pitchFamily="34" charset="0"/>
                    <a:ea typeface="宋体" panose="02010600030101010101" pitchFamily="2" charset="-122"/>
                  </a:rPr>
                  <a:t>n</a:t>
                </a:r>
                <a:r>
                  <a:rPr lang="en-US" altLang="zh-CN" sz="3200" baseline="-25000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en-US" altLang="zh-CN" sz="32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98" name="文本框 51297"/>
              <p:cNvSpPr txBox="1"/>
              <p:nvPr/>
            </p:nvSpPr>
            <p:spPr>
              <a:xfrm>
                <a:off x="2517" y="1389"/>
                <a:ext cx="453" cy="5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latin typeface="Arial" panose="020B0604020202020204" pitchFamily="34" charset="0"/>
                    <a:ea typeface="宋体" panose="02010600030101010101" pitchFamily="2" charset="-122"/>
                  </a:rPr>
                  <a:t>n</a:t>
                </a:r>
                <a:r>
                  <a:rPr lang="en-US" altLang="zh-CN" sz="3200" baseline="-25000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endParaRPr lang="en-US" altLang="zh-CN" sz="3200" baseline="-250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5099" name="矩形 51298"/>
            <p:cNvSpPr/>
            <p:nvPr/>
          </p:nvSpPr>
          <p:spPr>
            <a:xfrm>
              <a:off x="2699" y="1379"/>
              <a:ext cx="36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Arial" panose="020B0604020202020204" pitchFamily="34" charset="0"/>
                  <a:ea typeface="宋体" panose="02010600030101010101" pitchFamily="2" charset="-122"/>
                </a:rPr>
                <a:t>U</a:t>
              </a:r>
              <a:r>
                <a:rPr lang="en-US" altLang="zh-CN" sz="2800" baseline="-2500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28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302" name="组合 51301"/>
          <p:cNvGrpSpPr/>
          <p:nvPr/>
        </p:nvGrpSpPr>
        <p:grpSpPr>
          <a:xfrm>
            <a:off x="6216650" y="625475"/>
            <a:ext cx="442913" cy="550863"/>
            <a:chOff x="1202" y="3448"/>
            <a:chExt cx="229" cy="300"/>
          </a:xfrm>
        </p:grpSpPr>
        <p:sp>
          <p:nvSpPr>
            <p:cNvPr id="45101" name="直接连接符 51302"/>
            <p:cNvSpPr/>
            <p:nvPr/>
          </p:nvSpPr>
          <p:spPr>
            <a:xfrm>
              <a:off x="1202" y="3748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5102" name="矩形 51303"/>
            <p:cNvSpPr/>
            <p:nvPr/>
          </p:nvSpPr>
          <p:spPr>
            <a:xfrm>
              <a:off x="1202" y="3448"/>
              <a:ext cx="229" cy="2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8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800" i="1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800" i="1" baseline="-25000">
                <a:solidFill>
                  <a:srgbClr val="FF33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1305" name="组合 51304"/>
          <p:cNvGrpSpPr/>
          <p:nvPr/>
        </p:nvGrpSpPr>
        <p:grpSpPr>
          <a:xfrm>
            <a:off x="8891588" y="577850"/>
            <a:ext cx="442912" cy="550863"/>
            <a:chOff x="1202" y="3448"/>
            <a:chExt cx="229" cy="300"/>
          </a:xfrm>
        </p:grpSpPr>
        <p:sp>
          <p:nvSpPr>
            <p:cNvPr id="45104" name="直接连接符 51305"/>
            <p:cNvSpPr/>
            <p:nvPr/>
          </p:nvSpPr>
          <p:spPr>
            <a:xfrm>
              <a:off x="1202" y="3748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5105" name="矩形 51306"/>
            <p:cNvSpPr/>
            <p:nvPr/>
          </p:nvSpPr>
          <p:spPr>
            <a:xfrm>
              <a:off x="1202" y="3448"/>
              <a:ext cx="229" cy="2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800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800" i="1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800" i="1" baseline="-25000">
                <a:solidFill>
                  <a:srgbClr val="FF3300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44082" name="文本框 51307"/>
          <p:cNvSpPr txBox="1"/>
          <p:nvPr/>
        </p:nvSpPr>
        <p:spPr>
          <a:xfrm>
            <a:off x="1401763" y="784225"/>
            <a:ext cx="4105275" cy="31076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实际变压器的效率都很高，特别是大型变压器，效率可达97%-99.5%，所以理论研究时我们把它当成100%－－理想变压器(即没有能量损失的变压器)。</a:t>
            </a:r>
            <a:endParaRPr lang="zh-CN" altLang="en-US" sz="28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sp>
        <p:nvSpPr>
          <p:cNvPr id="44083" name="文本框 7"/>
          <p:cNvSpPr txBox="1"/>
          <p:nvPr/>
        </p:nvSpPr>
        <p:spPr>
          <a:xfrm>
            <a:off x="3016250" y="3892550"/>
            <a:ext cx="4319588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输出功率等于输入功率：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4084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37050" y="4811713"/>
          <a:ext cx="20193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787400" imgH="215900" progId="Equation.KSEE3">
                  <p:embed/>
                </p:oleObj>
              </mc:Choice>
              <mc:Fallback>
                <p:oleObj name="" r:id="rId1" imgW="787400" imgH="215900" progId="Equation.KSEE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37050" y="4811713"/>
                        <a:ext cx="2019300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85" name="文本框 1"/>
          <p:cNvSpPr txBox="1"/>
          <p:nvPr/>
        </p:nvSpPr>
        <p:spPr>
          <a:xfrm>
            <a:off x="2900363" y="5373688"/>
            <a:ext cx="1330325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所以：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4086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37050" y="5653088"/>
          <a:ext cx="136842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3" imgW="533400" imgH="444500" progId="Equation.KSEE3">
                  <p:embed/>
                </p:oleObj>
              </mc:Choice>
              <mc:Fallback>
                <p:oleObj name="" r:id="rId3" imgW="533400" imgH="444500" progId="Equation.KSEE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37050" y="5653088"/>
                        <a:ext cx="1368425" cy="1155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82" grpId="0"/>
      <p:bldP spid="44083" grpId="0" bldLvl="0" animBg="1"/>
      <p:bldP spid="4408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矩形 65538"/>
          <p:cNvSpPr/>
          <p:nvPr/>
        </p:nvSpPr>
        <p:spPr>
          <a:xfrm>
            <a:off x="1925638" y="884079"/>
            <a:ext cx="8137525" cy="181483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思考：一个原线圈多个副线圈的理想变压器，原线圈匝数为n1，两个副线圈的匝数分别为n2和n3，相应的电压分别为U1、U2和U3，相应的电流分别为I1、I2和I3，请根据变压器的工作原理找出它们的关系。</a:t>
            </a:r>
            <a:endParaRPr lang="zh-CN" altLang="en-US" sz="28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graphicFrame>
        <p:nvGraphicFramePr>
          <p:cNvPr id="65540" name="对象 65539"/>
          <p:cNvGraphicFramePr/>
          <p:nvPr/>
        </p:nvGraphicFramePr>
        <p:xfrm>
          <a:off x="3792538" y="5702300"/>
          <a:ext cx="42449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1" imgW="1155700" imgH="228600" progId="Equation.DSMT4">
                  <p:embed/>
                </p:oleObj>
              </mc:Choice>
              <mc:Fallback>
                <p:oleObj name="" r:id="rId1" imgW="1155700" imgH="228600" progId="Equation.DSMT4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92538" y="5702300"/>
                        <a:ext cx="4244975" cy="730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73525" y="3106738"/>
          <a:ext cx="1465263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3" imgW="571500" imgH="444500" progId="Equation.KSEE3">
                  <p:embed/>
                </p:oleObj>
              </mc:Choice>
              <mc:Fallback>
                <p:oleObj name="" r:id="rId3" imgW="571500" imgH="444500" progId="Equation.KSEE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3525" y="3106738"/>
                        <a:ext cx="1465263" cy="1155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43638" y="3106738"/>
          <a:ext cx="14652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5" imgW="571500" imgH="444500" progId="Equation.KSEE3">
                  <p:embed/>
                </p:oleObj>
              </mc:Choice>
              <mc:Fallback>
                <p:oleObj name="" r:id="rId5" imgW="571500" imgH="444500" progId="Equation.KSEE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43638" y="3106738"/>
                        <a:ext cx="1465262" cy="1155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" name="文本框 7"/>
          <p:cNvSpPr txBox="1"/>
          <p:nvPr/>
        </p:nvSpPr>
        <p:spPr>
          <a:xfrm>
            <a:off x="1924050" y="2995613"/>
            <a:ext cx="1725613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变压比：</a:t>
            </a:r>
            <a:endParaRPr kumimoji="1" lang="zh-CN" altLang="en-US" sz="28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086" name="文本框 4"/>
          <p:cNvSpPr txBox="1"/>
          <p:nvPr/>
        </p:nvSpPr>
        <p:spPr>
          <a:xfrm>
            <a:off x="1924050" y="4262438"/>
            <a:ext cx="4319588" cy="521970"/>
          </a:xfrm>
          <a:prstGeom prst="rect">
            <a:avLst/>
          </a:prstGeom>
          <a:noFill/>
          <a:ln w="38100" cap="flat" cmpd="dbl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输出功率等于输入功率</a:t>
            </a:r>
            <a:r>
              <a:rPr lang="zh-CN" altLang="en-US" sz="2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charset="-122"/>
              </a:rPr>
              <a:t>：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6087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56088" y="4883150"/>
          <a:ext cx="31591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7" imgW="1231265" imgH="228600" progId="Equation.KSEE3">
                  <p:embed/>
                </p:oleObj>
              </mc:Choice>
              <mc:Fallback>
                <p:oleObj name="" r:id="rId7" imgW="1231265" imgH="228600" progId="Equation.KSEE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56088" y="4883150"/>
                        <a:ext cx="3159125" cy="595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1" grpId="0" bldLvl="0" animBg="1"/>
      <p:bldP spid="46085" grpId="0" bldLvl="0" animBg="1"/>
      <p:bldP spid="4608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图片 31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0" y="1974850"/>
            <a:ext cx="4238625" cy="254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8" y="4676775"/>
            <a:ext cx="3733800" cy="186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0" name="文本框 31749"/>
          <p:cNvSpPr txBox="1"/>
          <p:nvPr/>
        </p:nvSpPr>
        <p:spPr>
          <a:xfrm>
            <a:off x="2968625" y="1532890"/>
            <a:ext cx="40322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升压与降压变压器</a:t>
            </a:r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7108" name="文本框 13321"/>
          <p:cNvSpPr txBox="1"/>
          <p:nvPr/>
        </p:nvSpPr>
        <p:spPr>
          <a:xfrm>
            <a:off x="2457450" y="773430"/>
            <a:ext cx="700913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常见的有哪些种类的变压器？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7109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81875" y="3281363"/>
          <a:ext cx="13684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3" imgW="533400" imgH="215900" progId="Equation.KSEE3">
                  <p:embed/>
                </p:oleObj>
              </mc:Choice>
              <mc:Fallback>
                <p:oleObj name="" r:id="rId3" imgW="533400" imgH="215900" progId="Equation.KSEE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1875" y="3281363"/>
                        <a:ext cx="1368425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81875" y="5576888"/>
          <a:ext cx="13684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5" imgW="533400" imgH="215900" progId="Equation.KSEE3">
                  <p:embed/>
                </p:oleObj>
              </mc:Choice>
              <mc:Fallback>
                <p:oleObj name="" r:id="rId5" imgW="533400" imgH="215900" progId="Equation.KSEE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1875" y="5576888"/>
                        <a:ext cx="1368425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000875" y="2446338"/>
            <a:ext cx="24780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宋体" panose="02010600030101010101" pitchFamily="2" charset="-122"/>
              </a:rPr>
              <a:t>升压变压器:</a:t>
            </a:r>
            <a:endParaRPr kumimoji="1"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00875" y="4805363"/>
            <a:ext cx="24653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spcBef>
                <a:spcPct val="50000"/>
              </a:spcBef>
            </a:pPr>
            <a:r>
              <a:rPr kumimoji="1" lang="zh-CN" altLang="en-US" sz="2800" b="1" dirty="0">
                <a:latin typeface="宋体" panose="02010600030101010101" pitchFamily="2" charset="-122"/>
              </a:rPr>
              <a:t>降压变压器:</a:t>
            </a:r>
            <a:endParaRPr kumimoji="1"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/>
      <p:bldP spid="47108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2"/>
          <p:cNvSpPr txBox="1"/>
          <p:nvPr/>
        </p:nvSpPr>
        <p:spPr>
          <a:xfrm>
            <a:off x="1714500" y="673100"/>
            <a:ext cx="2036763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434" tIns="45717" rIns="91434" bIns="45717" anchor="t">
            <a:spAutoFit/>
          </a:bodyPr>
          <a:p>
            <a:pPr marL="457200" indent="-457200" algn="l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互感器</a:t>
            </a:r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762625" y="1497013"/>
            <a:ext cx="2894013" cy="3463925"/>
            <a:chOff x="3107" y="572"/>
            <a:chExt cx="1823" cy="2182"/>
          </a:xfrm>
        </p:grpSpPr>
        <p:sp>
          <p:nvSpPr>
            <p:cNvPr id="49155" name="Text Box 4"/>
            <p:cNvSpPr txBox="1"/>
            <p:nvPr/>
          </p:nvSpPr>
          <p:spPr>
            <a:xfrm rot="-5400000" flipH="1" flipV="1">
              <a:off x="4109" y="964"/>
              <a:ext cx="45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34" tIns="45717" rIns="91434" bIns="45717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156" name="Rectangle 5"/>
            <p:cNvSpPr/>
            <p:nvPr/>
          </p:nvSpPr>
          <p:spPr>
            <a:xfrm rot="-5400000">
              <a:off x="3784" y="1440"/>
              <a:ext cx="544" cy="699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82589" tIns="41294" rIns="82589" bIns="41294" anchor="t"/>
            <a:p>
              <a:pPr algn="ctr" defTabSz="825500" eaLnBrk="0" hangingPunct="0"/>
              <a:endParaRPr lang="zh-CN" altLang="zh-CN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9157" name="Group 6"/>
            <p:cNvGrpSpPr/>
            <p:nvPr/>
          </p:nvGrpSpPr>
          <p:grpSpPr>
            <a:xfrm rot="-5400000">
              <a:off x="4200" y="2080"/>
              <a:ext cx="280" cy="182"/>
              <a:chOff x="2336" y="2794"/>
              <a:chExt cx="280" cy="182"/>
            </a:xfrm>
          </p:grpSpPr>
          <p:sp>
            <p:nvSpPr>
              <p:cNvPr id="49158" name="Freeform 7"/>
              <p:cNvSpPr/>
              <p:nvPr/>
            </p:nvSpPr>
            <p:spPr>
              <a:xfrm flipH="1" flipV="1">
                <a:off x="2402" y="2794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159" name="Rectangle 8"/>
              <p:cNvSpPr/>
              <p:nvPr/>
            </p:nvSpPr>
            <p:spPr>
              <a:xfrm>
                <a:off x="2336" y="2885"/>
                <a:ext cx="136" cy="91"/>
              </a:xfrm>
              <a:prstGeom prst="rect">
                <a:avLst/>
              </a:prstGeom>
              <a:solidFill>
                <a:schemeClr val="bg1"/>
              </a:solidFill>
              <a:ln w="2857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82589" tIns="41294" rIns="82589" bIns="41294" anchor="ctr"/>
              <a:p>
                <a:pPr algn="ctr" defTabSz="825500" eaLnBrk="0" hangingPunct="0"/>
                <a:endParaRPr lang="zh-CN" altLang="zh-CN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9160" name="Line 9"/>
            <p:cNvSpPr/>
            <p:nvPr/>
          </p:nvSpPr>
          <p:spPr>
            <a:xfrm rot="-5400000" flipH="1">
              <a:off x="4104" y="2405"/>
              <a:ext cx="439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61" name="Line 10"/>
            <p:cNvSpPr/>
            <p:nvPr/>
          </p:nvSpPr>
          <p:spPr>
            <a:xfrm rot="-5400000" flipH="1" flipV="1">
              <a:off x="3956" y="1157"/>
              <a:ext cx="499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62" name="Line 11"/>
            <p:cNvSpPr/>
            <p:nvPr/>
          </p:nvSpPr>
          <p:spPr>
            <a:xfrm rot="-5400000" flipH="1" flipV="1">
              <a:off x="3560" y="2405"/>
              <a:ext cx="472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163" name="Group 12"/>
            <p:cNvGrpSpPr/>
            <p:nvPr/>
          </p:nvGrpSpPr>
          <p:grpSpPr>
            <a:xfrm rot="-5400000" flipH="1" flipV="1">
              <a:off x="3843" y="1951"/>
              <a:ext cx="191" cy="337"/>
              <a:chOff x="3769" y="2069"/>
              <a:chExt cx="191" cy="337"/>
            </a:xfrm>
          </p:grpSpPr>
          <p:sp>
            <p:nvSpPr>
              <p:cNvPr id="49164" name="Freeform 13"/>
              <p:cNvSpPr/>
              <p:nvPr/>
            </p:nvSpPr>
            <p:spPr>
              <a:xfrm flipH="1" flipV="1">
                <a:off x="3769" y="2069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165" name="Freeform 14"/>
              <p:cNvSpPr/>
              <p:nvPr/>
            </p:nvSpPr>
            <p:spPr>
              <a:xfrm flipH="1" flipV="1">
                <a:off x="3769" y="2142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166" name="Freeform 15"/>
              <p:cNvSpPr/>
              <p:nvPr/>
            </p:nvSpPr>
            <p:spPr>
              <a:xfrm flipH="1" flipV="1">
                <a:off x="3778" y="2205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167" name="Freeform 16"/>
              <p:cNvSpPr/>
              <p:nvPr/>
            </p:nvSpPr>
            <p:spPr>
              <a:xfrm flipH="1" flipV="1">
                <a:off x="3778" y="2269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9168" name="Freeform 17"/>
            <p:cNvSpPr/>
            <p:nvPr/>
          </p:nvSpPr>
          <p:spPr>
            <a:xfrm rot="-5400000">
              <a:off x="4137" y="2047"/>
              <a:ext cx="182" cy="137"/>
            </a:xfrm>
            <a:custGeom>
              <a:avLst/>
              <a:gdLst/>
              <a:ahLst/>
              <a:cxnLst>
                <a:cxn ang="0">
                  <a:pos x="563" y="0"/>
                </a:cxn>
                <a:cxn ang="0">
                  <a:pos x="625" y="53"/>
                </a:cxn>
                <a:cxn ang="0">
                  <a:pos x="642" y="79"/>
                </a:cxn>
                <a:cxn ang="0">
                  <a:pos x="637" y="139"/>
                </a:cxn>
                <a:cxn ang="0">
                  <a:pos x="592" y="163"/>
                </a:cxn>
                <a:cxn ang="0">
                  <a:pos x="536" y="176"/>
                </a:cxn>
                <a:cxn ang="0">
                  <a:pos x="407" y="193"/>
                </a:cxn>
                <a:cxn ang="0">
                  <a:pos x="318" y="212"/>
                </a:cxn>
                <a:cxn ang="0">
                  <a:pos x="178" y="232"/>
                </a:cxn>
                <a:cxn ang="0">
                  <a:pos x="113" y="251"/>
                </a:cxn>
                <a:cxn ang="0">
                  <a:pos x="26" y="277"/>
                </a:cxn>
                <a:cxn ang="0">
                  <a:pos x="10" y="306"/>
                </a:cxn>
                <a:cxn ang="0">
                  <a:pos x="0" y="340"/>
                </a:cxn>
                <a:cxn ang="0">
                  <a:pos x="14" y="383"/>
                </a:cxn>
                <a:cxn ang="0">
                  <a:pos x="84" y="412"/>
                </a:cxn>
              </a:cxnLst>
              <a:pathLst>
                <a:path w="642" h="412">
                  <a:moveTo>
                    <a:pt x="563" y="0"/>
                  </a:moveTo>
                  <a:lnTo>
                    <a:pt x="625" y="53"/>
                  </a:lnTo>
                  <a:lnTo>
                    <a:pt x="642" y="79"/>
                  </a:lnTo>
                  <a:lnTo>
                    <a:pt x="637" y="139"/>
                  </a:lnTo>
                  <a:lnTo>
                    <a:pt x="592" y="163"/>
                  </a:lnTo>
                  <a:lnTo>
                    <a:pt x="536" y="176"/>
                  </a:lnTo>
                  <a:lnTo>
                    <a:pt x="407" y="193"/>
                  </a:lnTo>
                  <a:lnTo>
                    <a:pt x="318" y="212"/>
                  </a:lnTo>
                  <a:lnTo>
                    <a:pt x="178" y="232"/>
                  </a:lnTo>
                  <a:lnTo>
                    <a:pt x="113" y="251"/>
                  </a:lnTo>
                  <a:lnTo>
                    <a:pt x="26" y="277"/>
                  </a:lnTo>
                  <a:lnTo>
                    <a:pt x="10" y="306"/>
                  </a:lnTo>
                  <a:lnTo>
                    <a:pt x="0" y="340"/>
                  </a:lnTo>
                  <a:lnTo>
                    <a:pt x="14" y="383"/>
                  </a:lnTo>
                  <a:lnTo>
                    <a:pt x="84" y="412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169" name="Freeform 18"/>
            <p:cNvSpPr/>
            <p:nvPr/>
          </p:nvSpPr>
          <p:spPr>
            <a:xfrm rot="-5400000">
              <a:off x="4074" y="2056"/>
              <a:ext cx="182" cy="137"/>
            </a:xfrm>
            <a:custGeom>
              <a:avLst/>
              <a:gdLst/>
              <a:ahLst/>
              <a:cxnLst>
                <a:cxn ang="0">
                  <a:pos x="563" y="0"/>
                </a:cxn>
                <a:cxn ang="0">
                  <a:pos x="625" y="53"/>
                </a:cxn>
                <a:cxn ang="0">
                  <a:pos x="642" y="79"/>
                </a:cxn>
                <a:cxn ang="0">
                  <a:pos x="637" y="139"/>
                </a:cxn>
                <a:cxn ang="0">
                  <a:pos x="592" y="163"/>
                </a:cxn>
                <a:cxn ang="0">
                  <a:pos x="536" y="176"/>
                </a:cxn>
                <a:cxn ang="0">
                  <a:pos x="407" y="193"/>
                </a:cxn>
                <a:cxn ang="0">
                  <a:pos x="318" y="212"/>
                </a:cxn>
                <a:cxn ang="0">
                  <a:pos x="178" y="232"/>
                </a:cxn>
                <a:cxn ang="0">
                  <a:pos x="113" y="251"/>
                </a:cxn>
                <a:cxn ang="0">
                  <a:pos x="26" y="277"/>
                </a:cxn>
                <a:cxn ang="0">
                  <a:pos x="10" y="306"/>
                </a:cxn>
                <a:cxn ang="0">
                  <a:pos x="0" y="340"/>
                </a:cxn>
                <a:cxn ang="0">
                  <a:pos x="14" y="383"/>
                </a:cxn>
                <a:cxn ang="0">
                  <a:pos x="84" y="412"/>
                </a:cxn>
              </a:cxnLst>
              <a:pathLst>
                <a:path w="642" h="412">
                  <a:moveTo>
                    <a:pt x="563" y="0"/>
                  </a:moveTo>
                  <a:lnTo>
                    <a:pt x="625" y="53"/>
                  </a:lnTo>
                  <a:lnTo>
                    <a:pt x="642" y="79"/>
                  </a:lnTo>
                  <a:lnTo>
                    <a:pt x="637" y="139"/>
                  </a:lnTo>
                  <a:lnTo>
                    <a:pt x="592" y="163"/>
                  </a:lnTo>
                  <a:lnTo>
                    <a:pt x="536" y="176"/>
                  </a:lnTo>
                  <a:lnTo>
                    <a:pt x="407" y="193"/>
                  </a:lnTo>
                  <a:lnTo>
                    <a:pt x="318" y="212"/>
                  </a:lnTo>
                  <a:lnTo>
                    <a:pt x="178" y="232"/>
                  </a:lnTo>
                  <a:lnTo>
                    <a:pt x="113" y="251"/>
                  </a:lnTo>
                  <a:lnTo>
                    <a:pt x="26" y="277"/>
                  </a:lnTo>
                  <a:lnTo>
                    <a:pt x="10" y="306"/>
                  </a:lnTo>
                  <a:lnTo>
                    <a:pt x="0" y="340"/>
                  </a:lnTo>
                  <a:lnTo>
                    <a:pt x="14" y="383"/>
                  </a:lnTo>
                  <a:lnTo>
                    <a:pt x="84" y="412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170" name="Freeform 19"/>
            <p:cNvSpPr/>
            <p:nvPr/>
          </p:nvSpPr>
          <p:spPr>
            <a:xfrm rot="-5400000">
              <a:off x="4010" y="2056"/>
              <a:ext cx="182" cy="137"/>
            </a:xfrm>
            <a:custGeom>
              <a:avLst/>
              <a:gdLst/>
              <a:ahLst/>
              <a:cxnLst>
                <a:cxn ang="0">
                  <a:pos x="563" y="0"/>
                </a:cxn>
                <a:cxn ang="0">
                  <a:pos x="625" y="53"/>
                </a:cxn>
                <a:cxn ang="0">
                  <a:pos x="642" y="79"/>
                </a:cxn>
                <a:cxn ang="0">
                  <a:pos x="637" y="139"/>
                </a:cxn>
                <a:cxn ang="0">
                  <a:pos x="592" y="163"/>
                </a:cxn>
                <a:cxn ang="0">
                  <a:pos x="536" y="176"/>
                </a:cxn>
                <a:cxn ang="0">
                  <a:pos x="407" y="193"/>
                </a:cxn>
                <a:cxn ang="0">
                  <a:pos x="318" y="212"/>
                </a:cxn>
                <a:cxn ang="0">
                  <a:pos x="178" y="232"/>
                </a:cxn>
                <a:cxn ang="0">
                  <a:pos x="113" y="251"/>
                </a:cxn>
                <a:cxn ang="0">
                  <a:pos x="26" y="277"/>
                </a:cxn>
                <a:cxn ang="0">
                  <a:pos x="10" y="306"/>
                </a:cxn>
                <a:cxn ang="0">
                  <a:pos x="0" y="340"/>
                </a:cxn>
                <a:cxn ang="0">
                  <a:pos x="14" y="383"/>
                </a:cxn>
                <a:cxn ang="0">
                  <a:pos x="84" y="412"/>
                </a:cxn>
              </a:cxnLst>
              <a:pathLst>
                <a:path w="642" h="412">
                  <a:moveTo>
                    <a:pt x="563" y="0"/>
                  </a:moveTo>
                  <a:lnTo>
                    <a:pt x="625" y="53"/>
                  </a:lnTo>
                  <a:lnTo>
                    <a:pt x="642" y="79"/>
                  </a:lnTo>
                  <a:lnTo>
                    <a:pt x="637" y="139"/>
                  </a:lnTo>
                  <a:lnTo>
                    <a:pt x="592" y="163"/>
                  </a:lnTo>
                  <a:lnTo>
                    <a:pt x="536" y="176"/>
                  </a:lnTo>
                  <a:lnTo>
                    <a:pt x="407" y="193"/>
                  </a:lnTo>
                  <a:lnTo>
                    <a:pt x="318" y="212"/>
                  </a:lnTo>
                  <a:lnTo>
                    <a:pt x="178" y="232"/>
                  </a:lnTo>
                  <a:lnTo>
                    <a:pt x="113" y="251"/>
                  </a:lnTo>
                  <a:lnTo>
                    <a:pt x="26" y="277"/>
                  </a:lnTo>
                  <a:lnTo>
                    <a:pt x="10" y="306"/>
                  </a:lnTo>
                  <a:lnTo>
                    <a:pt x="0" y="340"/>
                  </a:lnTo>
                  <a:lnTo>
                    <a:pt x="14" y="383"/>
                  </a:lnTo>
                  <a:lnTo>
                    <a:pt x="84" y="412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9171" name="Group 20"/>
            <p:cNvGrpSpPr/>
            <p:nvPr/>
          </p:nvGrpSpPr>
          <p:grpSpPr>
            <a:xfrm rot="-5400000" flipH="1" flipV="1">
              <a:off x="3728" y="1327"/>
              <a:ext cx="280" cy="182"/>
              <a:chOff x="2336" y="2794"/>
              <a:chExt cx="280" cy="182"/>
            </a:xfrm>
          </p:grpSpPr>
          <p:sp>
            <p:nvSpPr>
              <p:cNvPr id="49172" name="Freeform 21"/>
              <p:cNvSpPr/>
              <p:nvPr/>
            </p:nvSpPr>
            <p:spPr>
              <a:xfrm flipH="1" flipV="1">
                <a:off x="2402" y="2794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173" name="Rectangle 22"/>
              <p:cNvSpPr/>
              <p:nvPr/>
            </p:nvSpPr>
            <p:spPr>
              <a:xfrm>
                <a:off x="2336" y="2885"/>
                <a:ext cx="136" cy="91"/>
              </a:xfrm>
              <a:prstGeom prst="rect">
                <a:avLst/>
              </a:prstGeom>
              <a:solidFill>
                <a:schemeClr val="bg1"/>
              </a:solidFill>
              <a:ln w="2857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82589" tIns="41294" rIns="82589" bIns="41294" anchor="ctr"/>
              <a:p>
                <a:pPr algn="ctr" defTabSz="825500" eaLnBrk="0" hangingPunct="0"/>
                <a:endParaRPr lang="zh-CN" altLang="zh-CN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9174" name="Line 23"/>
            <p:cNvSpPr/>
            <p:nvPr/>
          </p:nvSpPr>
          <p:spPr>
            <a:xfrm rot="-5400000" flipV="1">
              <a:off x="3631" y="1157"/>
              <a:ext cx="477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175" name="Group 24"/>
            <p:cNvGrpSpPr/>
            <p:nvPr/>
          </p:nvGrpSpPr>
          <p:grpSpPr>
            <a:xfrm rot="-5400000" flipH="1" flipV="1">
              <a:off x="3951" y="1288"/>
              <a:ext cx="191" cy="337"/>
              <a:chOff x="3769" y="2069"/>
              <a:chExt cx="191" cy="337"/>
            </a:xfrm>
          </p:grpSpPr>
          <p:sp>
            <p:nvSpPr>
              <p:cNvPr id="49176" name="Freeform 25"/>
              <p:cNvSpPr/>
              <p:nvPr/>
            </p:nvSpPr>
            <p:spPr>
              <a:xfrm flipH="1" flipV="1">
                <a:off x="3769" y="2069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177" name="Freeform 26"/>
              <p:cNvSpPr/>
              <p:nvPr/>
            </p:nvSpPr>
            <p:spPr>
              <a:xfrm flipH="1" flipV="1">
                <a:off x="3769" y="2142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178" name="Freeform 27"/>
              <p:cNvSpPr/>
              <p:nvPr/>
            </p:nvSpPr>
            <p:spPr>
              <a:xfrm flipH="1" flipV="1">
                <a:off x="3778" y="2205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179" name="Freeform 28"/>
              <p:cNvSpPr/>
              <p:nvPr/>
            </p:nvSpPr>
            <p:spPr>
              <a:xfrm flipH="1" flipV="1">
                <a:off x="3778" y="2269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9180" name="Rectangle 29"/>
            <p:cNvSpPr/>
            <p:nvPr/>
          </p:nvSpPr>
          <p:spPr>
            <a:xfrm rot="-5400000">
              <a:off x="3671" y="1298"/>
              <a:ext cx="771" cy="988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82589" tIns="41294" rIns="82589" bIns="41294" anchor="t"/>
            <a:p>
              <a:pPr algn="ctr" defTabSz="825500" eaLnBrk="0" hangingPunct="0"/>
              <a:endParaRPr lang="zh-CN" altLang="zh-CN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81" name="Line 30"/>
            <p:cNvSpPr/>
            <p:nvPr/>
          </p:nvSpPr>
          <p:spPr>
            <a:xfrm>
              <a:off x="3107" y="935"/>
              <a:ext cx="77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82" name="Line 31"/>
            <p:cNvSpPr/>
            <p:nvPr/>
          </p:nvSpPr>
          <p:spPr>
            <a:xfrm>
              <a:off x="4204" y="926"/>
              <a:ext cx="72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83" name="Line 32"/>
            <p:cNvSpPr/>
            <p:nvPr/>
          </p:nvSpPr>
          <p:spPr>
            <a:xfrm>
              <a:off x="3107" y="572"/>
              <a:ext cx="181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184" name="Group 33"/>
            <p:cNvGrpSpPr/>
            <p:nvPr/>
          </p:nvGrpSpPr>
          <p:grpSpPr>
            <a:xfrm>
              <a:off x="3787" y="2523"/>
              <a:ext cx="544" cy="231"/>
              <a:chOff x="3742" y="2523"/>
              <a:chExt cx="544" cy="231"/>
            </a:xfrm>
          </p:grpSpPr>
          <p:sp>
            <p:nvSpPr>
              <p:cNvPr id="49185" name="Oval 34"/>
              <p:cNvSpPr/>
              <p:nvPr/>
            </p:nvSpPr>
            <p:spPr>
              <a:xfrm>
                <a:off x="3933" y="2541"/>
                <a:ext cx="182" cy="182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82589" tIns="41294" rIns="82589" bIns="41294" anchor="ctr"/>
              <a:p>
                <a:pPr algn="ctr" defTabSz="825500" eaLnBrk="0" hangingPunct="0"/>
                <a:endParaRPr lang="zh-CN" altLang="zh-CN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186" name="Text Box 35"/>
              <p:cNvSpPr txBox="1"/>
              <p:nvPr/>
            </p:nvSpPr>
            <p:spPr>
              <a:xfrm>
                <a:off x="3924" y="2523"/>
                <a:ext cx="227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34" tIns="45717" rIns="91434" bIns="45717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  <a:endParaRPr lang="en-US" altLang="zh-CN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187" name="Line 36"/>
              <p:cNvSpPr/>
              <p:nvPr/>
            </p:nvSpPr>
            <p:spPr>
              <a:xfrm>
                <a:off x="4115" y="2632"/>
                <a:ext cx="171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88" name="Line 37"/>
              <p:cNvSpPr/>
              <p:nvPr/>
            </p:nvSpPr>
            <p:spPr>
              <a:xfrm>
                <a:off x="3742" y="2641"/>
                <a:ext cx="181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189" name="Group 38"/>
            <p:cNvGrpSpPr/>
            <p:nvPr/>
          </p:nvGrpSpPr>
          <p:grpSpPr>
            <a:xfrm>
              <a:off x="4332" y="2469"/>
              <a:ext cx="236" cy="183"/>
              <a:chOff x="3324" y="3022"/>
              <a:chExt cx="236" cy="183"/>
            </a:xfrm>
          </p:grpSpPr>
          <p:sp>
            <p:nvSpPr>
              <p:cNvPr id="49190" name="Line 39"/>
              <p:cNvSpPr/>
              <p:nvPr/>
            </p:nvSpPr>
            <p:spPr>
              <a:xfrm flipH="1">
                <a:off x="3324" y="3022"/>
                <a:ext cx="181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91" name="Line 40"/>
              <p:cNvSpPr/>
              <p:nvPr/>
            </p:nvSpPr>
            <p:spPr>
              <a:xfrm>
                <a:off x="3497" y="3022"/>
                <a:ext cx="0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9192" name="Group 41"/>
              <p:cNvGrpSpPr/>
              <p:nvPr/>
            </p:nvGrpSpPr>
            <p:grpSpPr>
              <a:xfrm>
                <a:off x="3424" y="3150"/>
                <a:ext cx="136" cy="55"/>
                <a:chOff x="1075" y="3612"/>
                <a:chExt cx="136" cy="55"/>
              </a:xfrm>
            </p:grpSpPr>
            <p:sp>
              <p:nvSpPr>
                <p:cNvPr id="49193" name="Line 42"/>
                <p:cNvSpPr/>
                <p:nvPr/>
              </p:nvSpPr>
              <p:spPr>
                <a:xfrm>
                  <a:off x="1075" y="3612"/>
                  <a:ext cx="136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194" name="Line 43"/>
                <p:cNvSpPr/>
                <p:nvPr/>
              </p:nvSpPr>
              <p:spPr>
                <a:xfrm>
                  <a:off x="1102" y="3640"/>
                  <a:ext cx="91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195" name="Line 44"/>
                <p:cNvSpPr/>
                <p:nvPr/>
              </p:nvSpPr>
              <p:spPr>
                <a:xfrm>
                  <a:off x="1120" y="3667"/>
                  <a:ext cx="45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</p:grpSp>
      <p:sp>
        <p:nvSpPr>
          <p:cNvPr id="24621" name="Rectangle 45"/>
          <p:cNvSpPr/>
          <p:nvPr/>
        </p:nvSpPr>
        <p:spPr>
          <a:xfrm>
            <a:off x="6267450" y="4881563"/>
            <a:ext cx="1962150" cy="520700"/>
          </a:xfrm>
          <a:prstGeom prst="rect">
            <a:avLst/>
          </a:prstGeom>
          <a:noFill/>
          <a:ln w="9525">
            <a:noFill/>
          </a:ln>
        </p:spPr>
        <p:txBody>
          <a:bodyPr wrap="none" lIns="91434" tIns="45717" rIns="91434" bIns="45717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电流互感器</a:t>
            </a:r>
            <a:endParaRPr lang="zh-CN" altLang="en-US" sz="2800" dirty="0">
              <a:solidFill>
                <a:srgbClr val="FF33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4622" name="Text Box 46"/>
          <p:cNvSpPr txBox="1"/>
          <p:nvPr/>
        </p:nvSpPr>
        <p:spPr>
          <a:xfrm>
            <a:off x="2705100" y="4940300"/>
            <a:ext cx="2592388" cy="520700"/>
          </a:xfrm>
          <a:prstGeom prst="rect">
            <a:avLst/>
          </a:prstGeom>
          <a:noFill/>
          <a:ln w="9525">
            <a:noFill/>
          </a:ln>
        </p:spPr>
        <p:txBody>
          <a:bodyPr lIns="91434" tIns="45717" rIns="91434" bIns="45717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电压互感器</a:t>
            </a:r>
            <a:endParaRPr lang="zh-CN" altLang="en-US" sz="2800" dirty="0">
              <a:solidFill>
                <a:srgbClr val="FF33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grpSp>
        <p:nvGrpSpPr>
          <p:cNvPr id="10" name="Group 47"/>
          <p:cNvGrpSpPr/>
          <p:nvPr/>
        </p:nvGrpSpPr>
        <p:grpSpPr>
          <a:xfrm>
            <a:off x="2400300" y="1435100"/>
            <a:ext cx="2952750" cy="4362450"/>
            <a:chOff x="884" y="545"/>
            <a:chExt cx="1860" cy="2748"/>
          </a:xfrm>
        </p:grpSpPr>
        <p:grpSp>
          <p:nvGrpSpPr>
            <p:cNvPr id="49199" name="Group 48"/>
            <p:cNvGrpSpPr/>
            <p:nvPr/>
          </p:nvGrpSpPr>
          <p:grpSpPr>
            <a:xfrm>
              <a:off x="1619" y="2505"/>
              <a:ext cx="372" cy="231"/>
              <a:chOff x="920" y="3140"/>
              <a:chExt cx="372" cy="231"/>
            </a:xfrm>
          </p:grpSpPr>
          <p:sp>
            <p:nvSpPr>
              <p:cNvPr id="49200" name="Oval 49"/>
              <p:cNvSpPr/>
              <p:nvPr/>
            </p:nvSpPr>
            <p:spPr>
              <a:xfrm>
                <a:off x="1020" y="3158"/>
                <a:ext cx="182" cy="182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82589" tIns="41294" rIns="82589" bIns="41294" anchor="ctr"/>
              <a:p>
                <a:pPr algn="ctr" defTabSz="825500" eaLnBrk="0" hangingPunct="0"/>
                <a:endParaRPr lang="zh-CN" altLang="zh-CN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201" name="Text Box 50"/>
              <p:cNvSpPr txBox="1"/>
              <p:nvPr/>
            </p:nvSpPr>
            <p:spPr>
              <a:xfrm>
                <a:off x="1011" y="3140"/>
                <a:ext cx="227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1434" tIns="45717" rIns="91434" bIns="45717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</a:rPr>
                  <a:t>V</a:t>
                </a:r>
                <a:endParaRPr lang="en-US" altLang="zh-CN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202" name="Line 51"/>
              <p:cNvSpPr/>
              <p:nvPr/>
            </p:nvSpPr>
            <p:spPr>
              <a:xfrm>
                <a:off x="1202" y="3249"/>
                <a:ext cx="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03" name="Line 52"/>
              <p:cNvSpPr/>
              <p:nvPr/>
            </p:nvSpPr>
            <p:spPr>
              <a:xfrm>
                <a:off x="920" y="3258"/>
                <a:ext cx="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9204" name="Text Box 53"/>
            <p:cNvSpPr txBox="1"/>
            <p:nvPr/>
          </p:nvSpPr>
          <p:spPr>
            <a:xfrm rot="5400000" flipH="1" flipV="1">
              <a:off x="1728" y="2934"/>
              <a:ext cx="45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34" tIns="45717" rIns="91434" bIns="45717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205" name="Rectangle 54"/>
            <p:cNvSpPr/>
            <p:nvPr/>
          </p:nvSpPr>
          <p:spPr>
            <a:xfrm rot="5400000">
              <a:off x="1506" y="1458"/>
              <a:ext cx="544" cy="699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vert="eaVert" lIns="82589" tIns="41294" rIns="82589" bIns="41294" anchor="t"/>
            <a:p>
              <a:pPr algn="ctr" defTabSz="825500" eaLnBrk="0" hangingPunct="0"/>
              <a:endParaRPr lang="zh-CN" altLang="zh-CN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9206" name="Group 55"/>
            <p:cNvGrpSpPr/>
            <p:nvPr/>
          </p:nvGrpSpPr>
          <p:grpSpPr>
            <a:xfrm rot="5400000">
              <a:off x="1370" y="1348"/>
              <a:ext cx="280" cy="182"/>
              <a:chOff x="2336" y="2794"/>
              <a:chExt cx="280" cy="182"/>
            </a:xfrm>
          </p:grpSpPr>
          <p:sp>
            <p:nvSpPr>
              <p:cNvPr id="49207" name="Freeform 56"/>
              <p:cNvSpPr/>
              <p:nvPr/>
            </p:nvSpPr>
            <p:spPr>
              <a:xfrm flipH="1" flipV="1">
                <a:off x="2402" y="2794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208" name="Rectangle 57"/>
              <p:cNvSpPr/>
              <p:nvPr/>
            </p:nvSpPr>
            <p:spPr>
              <a:xfrm>
                <a:off x="2336" y="2885"/>
                <a:ext cx="136" cy="91"/>
              </a:xfrm>
              <a:prstGeom prst="rect">
                <a:avLst/>
              </a:prstGeom>
              <a:solidFill>
                <a:schemeClr val="bg1"/>
              </a:solidFill>
              <a:ln w="2857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rot="10800000" vert="eaVert" wrap="none" lIns="82589" tIns="41294" rIns="82589" bIns="41294" anchor="ctr"/>
              <a:p>
                <a:pPr algn="ctr" defTabSz="825500" eaLnBrk="0" hangingPunct="0"/>
                <a:endParaRPr lang="zh-CN" altLang="zh-CN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9209" name="Line 58"/>
            <p:cNvSpPr/>
            <p:nvPr/>
          </p:nvSpPr>
          <p:spPr>
            <a:xfrm rot="5400000" flipH="1">
              <a:off x="1106" y="985"/>
              <a:ext cx="826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210" name="Line 59"/>
            <p:cNvSpPr/>
            <p:nvPr/>
          </p:nvSpPr>
          <p:spPr>
            <a:xfrm rot="5400000" flipH="1" flipV="1">
              <a:off x="1419" y="2414"/>
              <a:ext cx="418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211" name="Line 60"/>
            <p:cNvSpPr/>
            <p:nvPr/>
          </p:nvSpPr>
          <p:spPr>
            <a:xfrm rot="5400000" flipH="1" flipV="1">
              <a:off x="1797" y="1168"/>
              <a:ext cx="499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212" name="Group 61"/>
            <p:cNvGrpSpPr/>
            <p:nvPr/>
          </p:nvGrpSpPr>
          <p:grpSpPr>
            <a:xfrm rot="5400000" flipH="1" flipV="1">
              <a:off x="1801" y="1308"/>
              <a:ext cx="191" cy="337"/>
              <a:chOff x="3769" y="2069"/>
              <a:chExt cx="191" cy="337"/>
            </a:xfrm>
          </p:grpSpPr>
          <p:sp>
            <p:nvSpPr>
              <p:cNvPr id="49213" name="Freeform 62"/>
              <p:cNvSpPr/>
              <p:nvPr/>
            </p:nvSpPr>
            <p:spPr>
              <a:xfrm flipH="1" flipV="1">
                <a:off x="3769" y="2069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214" name="Freeform 63"/>
              <p:cNvSpPr/>
              <p:nvPr/>
            </p:nvSpPr>
            <p:spPr>
              <a:xfrm flipH="1" flipV="1">
                <a:off x="3769" y="2142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215" name="Freeform 64"/>
              <p:cNvSpPr/>
              <p:nvPr/>
            </p:nvSpPr>
            <p:spPr>
              <a:xfrm flipH="1" flipV="1">
                <a:off x="3778" y="2205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216" name="Freeform 65"/>
              <p:cNvSpPr/>
              <p:nvPr/>
            </p:nvSpPr>
            <p:spPr>
              <a:xfrm flipH="1" flipV="1">
                <a:off x="3778" y="2269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9217" name="Freeform 66"/>
            <p:cNvSpPr/>
            <p:nvPr/>
          </p:nvSpPr>
          <p:spPr>
            <a:xfrm rot="5400000">
              <a:off x="1515" y="1412"/>
              <a:ext cx="182" cy="137"/>
            </a:xfrm>
            <a:custGeom>
              <a:avLst/>
              <a:gdLst/>
              <a:ahLst/>
              <a:cxnLst>
                <a:cxn ang="0">
                  <a:pos x="563" y="0"/>
                </a:cxn>
                <a:cxn ang="0">
                  <a:pos x="625" y="53"/>
                </a:cxn>
                <a:cxn ang="0">
                  <a:pos x="642" y="79"/>
                </a:cxn>
                <a:cxn ang="0">
                  <a:pos x="637" y="139"/>
                </a:cxn>
                <a:cxn ang="0">
                  <a:pos x="592" y="163"/>
                </a:cxn>
                <a:cxn ang="0">
                  <a:pos x="536" y="176"/>
                </a:cxn>
                <a:cxn ang="0">
                  <a:pos x="407" y="193"/>
                </a:cxn>
                <a:cxn ang="0">
                  <a:pos x="318" y="212"/>
                </a:cxn>
                <a:cxn ang="0">
                  <a:pos x="178" y="232"/>
                </a:cxn>
                <a:cxn ang="0">
                  <a:pos x="113" y="251"/>
                </a:cxn>
                <a:cxn ang="0">
                  <a:pos x="26" y="277"/>
                </a:cxn>
                <a:cxn ang="0">
                  <a:pos x="10" y="306"/>
                </a:cxn>
                <a:cxn ang="0">
                  <a:pos x="0" y="340"/>
                </a:cxn>
                <a:cxn ang="0">
                  <a:pos x="14" y="383"/>
                </a:cxn>
                <a:cxn ang="0">
                  <a:pos x="84" y="412"/>
                </a:cxn>
              </a:cxnLst>
              <a:pathLst>
                <a:path w="642" h="412">
                  <a:moveTo>
                    <a:pt x="563" y="0"/>
                  </a:moveTo>
                  <a:lnTo>
                    <a:pt x="625" y="53"/>
                  </a:lnTo>
                  <a:lnTo>
                    <a:pt x="642" y="79"/>
                  </a:lnTo>
                  <a:lnTo>
                    <a:pt x="637" y="139"/>
                  </a:lnTo>
                  <a:lnTo>
                    <a:pt x="592" y="163"/>
                  </a:lnTo>
                  <a:lnTo>
                    <a:pt x="536" y="176"/>
                  </a:lnTo>
                  <a:lnTo>
                    <a:pt x="407" y="193"/>
                  </a:lnTo>
                  <a:lnTo>
                    <a:pt x="318" y="212"/>
                  </a:lnTo>
                  <a:lnTo>
                    <a:pt x="178" y="232"/>
                  </a:lnTo>
                  <a:lnTo>
                    <a:pt x="113" y="251"/>
                  </a:lnTo>
                  <a:lnTo>
                    <a:pt x="26" y="277"/>
                  </a:lnTo>
                  <a:lnTo>
                    <a:pt x="10" y="306"/>
                  </a:lnTo>
                  <a:lnTo>
                    <a:pt x="0" y="340"/>
                  </a:lnTo>
                  <a:lnTo>
                    <a:pt x="14" y="383"/>
                  </a:lnTo>
                  <a:lnTo>
                    <a:pt x="84" y="412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218" name="Freeform 67"/>
            <p:cNvSpPr/>
            <p:nvPr/>
          </p:nvSpPr>
          <p:spPr>
            <a:xfrm rot="5400000">
              <a:off x="1578" y="1403"/>
              <a:ext cx="182" cy="137"/>
            </a:xfrm>
            <a:custGeom>
              <a:avLst/>
              <a:gdLst/>
              <a:ahLst/>
              <a:cxnLst>
                <a:cxn ang="0">
                  <a:pos x="563" y="0"/>
                </a:cxn>
                <a:cxn ang="0">
                  <a:pos x="625" y="53"/>
                </a:cxn>
                <a:cxn ang="0">
                  <a:pos x="642" y="79"/>
                </a:cxn>
                <a:cxn ang="0">
                  <a:pos x="637" y="139"/>
                </a:cxn>
                <a:cxn ang="0">
                  <a:pos x="592" y="163"/>
                </a:cxn>
                <a:cxn ang="0">
                  <a:pos x="536" y="176"/>
                </a:cxn>
                <a:cxn ang="0">
                  <a:pos x="407" y="193"/>
                </a:cxn>
                <a:cxn ang="0">
                  <a:pos x="318" y="212"/>
                </a:cxn>
                <a:cxn ang="0">
                  <a:pos x="178" y="232"/>
                </a:cxn>
                <a:cxn ang="0">
                  <a:pos x="113" y="251"/>
                </a:cxn>
                <a:cxn ang="0">
                  <a:pos x="26" y="277"/>
                </a:cxn>
                <a:cxn ang="0">
                  <a:pos x="10" y="306"/>
                </a:cxn>
                <a:cxn ang="0">
                  <a:pos x="0" y="340"/>
                </a:cxn>
                <a:cxn ang="0">
                  <a:pos x="14" y="383"/>
                </a:cxn>
                <a:cxn ang="0">
                  <a:pos x="84" y="412"/>
                </a:cxn>
              </a:cxnLst>
              <a:pathLst>
                <a:path w="642" h="412">
                  <a:moveTo>
                    <a:pt x="563" y="0"/>
                  </a:moveTo>
                  <a:lnTo>
                    <a:pt x="625" y="53"/>
                  </a:lnTo>
                  <a:lnTo>
                    <a:pt x="642" y="79"/>
                  </a:lnTo>
                  <a:lnTo>
                    <a:pt x="637" y="139"/>
                  </a:lnTo>
                  <a:lnTo>
                    <a:pt x="592" y="163"/>
                  </a:lnTo>
                  <a:lnTo>
                    <a:pt x="536" y="176"/>
                  </a:lnTo>
                  <a:lnTo>
                    <a:pt x="407" y="193"/>
                  </a:lnTo>
                  <a:lnTo>
                    <a:pt x="318" y="212"/>
                  </a:lnTo>
                  <a:lnTo>
                    <a:pt x="178" y="232"/>
                  </a:lnTo>
                  <a:lnTo>
                    <a:pt x="113" y="251"/>
                  </a:lnTo>
                  <a:lnTo>
                    <a:pt x="26" y="277"/>
                  </a:lnTo>
                  <a:lnTo>
                    <a:pt x="10" y="306"/>
                  </a:lnTo>
                  <a:lnTo>
                    <a:pt x="0" y="340"/>
                  </a:lnTo>
                  <a:lnTo>
                    <a:pt x="14" y="383"/>
                  </a:lnTo>
                  <a:lnTo>
                    <a:pt x="84" y="412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219" name="Freeform 68"/>
            <p:cNvSpPr/>
            <p:nvPr/>
          </p:nvSpPr>
          <p:spPr>
            <a:xfrm rot="5400000">
              <a:off x="1642" y="1403"/>
              <a:ext cx="182" cy="137"/>
            </a:xfrm>
            <a:custGeom>
              <a:avLst/>
              <a:gdLst/>
              <a:ahLst/>
              <a:cxnLst>
                <a:cxn ang="0">
                  <a:pos x="563" y="0"/>
                </a:cxn>
                <a:cxn ang="0">
                  <a:pos x="625" y="53"/>
                </a:cxn>
                <a:cxn ang="0">
                  <a:pos x="642" y="79"/>
                </a:cxn>
                <a:cxn ang="0">
                  <a:pos x="637" y="139"/>
                </a:cxn>
                <a:cxn ang="0">
                  <a:pos x="592" y="163"/>
                </a:cxn>
                <a:cxn ang="0">
                  <a:pos x="536" y="176"/>
                </a:cxn>
                <a:cxn ang="0">
                  <a:pos x="407" y="193"/>
                </a:cxn>
                <a:cxn ang="0">
                  <a:pos x="318" y="212"/>
                </a:cxn>
                <a:cxn ang="0">
                  <a:pos x="178" y="232"/>
                </a:cxn>
                <a:cxn ang="0">
                  <a:pos x="113" y="251"/>
                </a:cxn>
                <a:cxn ang="0">
                  <a:pos x="26" y="277"/>
                </a:cxn>
                <a:cxn ang="0">
                  <a:pos x="10" y="306"/>
                </a:cxn>
                <a:cxn ang="0">
                  <a:pos x="0" y="340"/>
                </a:cxn>
                <a:cxn ang="0">
                  <a:pos x="14" y="383"/>
                </a:cxn>
                <a:cxn ang="0">
                  <a:pos x="84" y="412"/>
                </a:cxn>
              </a:cxnLst>
              <a:pathLst>
                <a:path w="642" h="412">
                  <a:moveTo>
                    <a:pt x="563" y="0"/>
                  </a:moveTo>
                  <a:lnTo>
                    <a:pt x="625" y="53"/>
                  </a:lnTo>
                  <a:lnTo>
                    <a:pt x="642" y="79"/>
                  </a:lnTo>
                  <a:lnTo>
                    <a:pt x="637" y="139"/>
                  </a:lnTo>
                  <a:lnTo>
                    <a:pt x="592" y="163"/>
                  </a:lnTo>
                  <a:lnTo>
                    <a:pt x="536" y="176"/>
                  </a:lnTo>
                  <a:lnTo>
                    <a:pt x="407" y="193"/>
                  </a:lnTo>
                  <a:lnTo>
                    <a:pt x="318" y="212"/>
                  </a:lnTo>
                  <a:lnTo>
                    <a:pt x="178" y="232"/>
                  </a:lnTo>
                  <a:lnTo>
                    <a:pt x="113" y="251"/>
                  </a:lnTo>
                  <a:lnTo>
                    <a:pt x="26" y="277"/>
                  </a:lnTo>
                  <a:lnTo>
                    <a:pt x="10" y="306"/>
                  </a:lnTo>
                  <a:lnTo>
                    <a:pt x="0" y="340"/>
                  </a:lnTo>
                  <a:lnTo>
                    <a:pt x="14" y="383"/>
                  </a:lnTo>
                  <a:lnTo>
                    <a:pt x="84" y="412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9220" name="Group 69"/>
            <p:cNvGrpSpPr/>
            <p:nvPr/>
          </p:nvGrpSpPr>
          <p:grpSpPr>
            <a:xfrm rot="5400000" flipH="1" flipV="1">
              <a:off x="1860" y="2100"/>
              <a:ext cx="280" cy="182"/>
              <a:chOff x="2336" y="2794"/>
              <a:chExt cx="280" cy="182"/>
            </a:xfrm>
          </p:grpSpPr>
          <p:sp>
            <p:nvSpPr>
              <p:cNvPr id="49221" name="Freeform 70"/>
              <p:cNvSpPr/>
              <p:nvPr/>
            </p:nvSpPr>
            <p:spPr>
              <a:xfrm flipH="1" flipV="1">
                <a:off x="2402" y="2794"/>
                <a:ext cx="214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222" name="Rectangle 71"/>
              <p:cNvSpPr/>
              <p:nvPr/>
            </p:nvSpPr>
            <p:spPr>
              <a:xfrm>
                <a:off x="2336" y="2885"/>
                <a:ext cx="136" cy="91"/>
              </a:xfrm>
              <a:prstGeom prst="rect">
                <a:avLst/>
              </a:prstGeom>
              <a:solidFill>
                <a:schemeClr val="bg1"/>
              </a:solidFill>
              <a:ln w="2857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vert="eaVert" wrap="none" lIns="82589" tIns="41294" rIns="82589" bIns="41294" anchor="ctr"/>
              <a:p>
                <a:pPr algn="ctr" defTabSz="825500" eaLnBrk="0" hangingPunct="0"/>
                <a:endParaRPr lang="zh-CN" altLang="zh-CN" sz="13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9223" name="Line 72"/>
            <p:cNvSpPr/>
            <p:nvPr/>
          </p:nvSpPr>
          <p:spPr>
            <a:xfrm rot="5400000" flipV="1">
              <a:off x="1788" y="2420"/>
              <a:ext cx="373" cy="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224" name="Group 73"/>
            <p:cNvGrpSpPr/>
            <p:nvPr/>
          </p:nvGrpSpPr>
          <p:grpSpPr>
            <a:xfrm rot="5400000" flipH="1" flipV="1">
              <a:off x="1693" y="1970"/>
              <a:ext cx="191" cy="337"/>
              <a:chOff x="3769" y="2069"/>
              <a:chExt cx="191" cy="337"/>
            </a:xfrm>
          </p:grpSpPr>
          <p:sp>
            <p:nvSpPr>
              <p:cNvPr id="49225" name="Freeform 74"/>
              <p:cNvSpPr/>
              <p:nvPr/>
            </p:nvSpPr>
            <p:spPr>
              <a:xfrm flipH="1" flipV="1">
                <a:off x="3769" y="2069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226" name="Freeform 75"/>
              <p:cNvSpPr/>
              <p:nvPr/>
            </p:nvSpPr>
            <p:spPr>
              <a:xfrm flipH="1" flipV="1">
                <a:off x="3769" y="2142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227" name="Freeform 76"/>
              <p:cNvSpPr/>
              <p:nvPr/>
            </p:nvSpPr>
            <p:spPr>
              <a:xfrm flipH="1" flipV="1">
                <a:off x="3778" y="2205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228" name="Freeform 77"/>
              <p:cNvSpPr/>
              <p:nvPr/>
            </p:nvSpPr>
            <p:spPr>
              <a:xfrm flipH="1" flipV="1">
                <a:off x="3778" y="2269"/>
                <a:ext cx="182" cy="137"/>
              </a:xfrm>
              <a:custGeom>
                <a:avLst/>
                <a:gdLst/>
                <a:ahLst/>
                <a:cxnLst>
                  <a:cxn ang="0">
                    <a:pos x="563" y="0"/>
                  </a:cxn>
                  <a:cxn ang="0">
                    <a:pos x="625" y="53"/>
                  </a:cxn>
                  <a:cxn ang="0">
                    <a:pos x="642" y="79"/>
                  </a:cxn>
                  <a:cxn ang="0">
                    <a:pos x="637" y="139"/>
                  </a:cxn>
                  <a:cxn ang="0">
                    <a:pos x="592" y="163"/>
                  </a:cxn>
                  <a:cxn ang="0">
                    <a:pos x="536" y="176"/>
                  </a:cxn>
                  <a:cxn ang="0">
                    <a:pos x="407" y="193"/>
                  </a:cxn>
                  <a:cxn ang="0">
                    <a:pos x="318" y="212"/>
                  </a:cxn>
                  <a:cxn ang="0">
                    <a:pos x="178" y="232"/>
                  </a:cxn>
                  <a:cxn ang="0">
                    <a:pos x="113" y="251"/>
                  </a:cxn>
                  <a:cxn ang="0">
                    <a:pos x="26" y="277"/>
                  </a:cxn>
                  <a:cxn ang="0">
                    <a:pos x="10" y="306"/>
                  </a:cxn>
                  <a:cxn ang="0">
                    <a:pos x="0" y="340"/>
                  </a:cxn>
                  <a:cxn ang="0">
                    <a:pos x="14" y="383"/>
                  </a:cxn>
                  <a:cxn ang="0">
                    <a:pos x="84" y="412"/>
                  </a:cxn>
                </a:cxnLst>
                <a:pathLst>
                  <a:path w="642" h="412">
                    <a:moveTo>
                      <a:pt x="563" y="0"/>
                    </a:moveTo>
                    <a:lnTo>
                      <a:pt x="625" y="53"/>
                    </a:lnTo>
                    <a:lnTo>
                      <a:pt x="642" y="79"/>
                    </a:lnTo>
                    <a:lnTo>
                      <a:pt x="637" y="139"/>
                    </a:lnTo>
                    <a:lnTo>
                      <a:pt x="592" y="163"/>
                    </a:lnTo>
                    <a:lnTo>
                      <a:pt x="536" y="176"/>
                    </a:lnTo>
                    <a:lnTo>
                      <a:pt x="407" y="193"/>
                    </a:lnTo>
                    <a:lnTo>
                      <a:pt x="318" y="212"/>
                    </a:lnTo>
                    <a:lnTo>
                      <a:pt x="178" y="232"/>
                    </a:lnTo>
                    <a:lnTo>
                      <a:pt x="113" y="251"/>
                    </a:lnTo>
                    <a:lnTo>
                      <a:pt x="26" y="277"/>
                    </a:lnTo>
                    <a:lnTo>
                      <a:pt x="10" y="306"/>
                    </a:lnTo>
                    <a:lnTo>
                      <a:pt x="0" y="340"/>
                    </a:lnTo>
                    <a:lnTo>
                      <a:pt x="14" y="383"/>
                    </a:lnTo>
                    <a:lnTo>
                      <a:pt x="84" y="412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9229" name="Rectangle 78"/>
            <p:cNvSpPr/>
            <p:nvPr/>
          </p:nvSpPr>
          <p:spPr>
            <a:xfrm rot="5400000">
              <a:off x="1393" y="1309"/>
              <a:ext cx="771" cy="988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vert="eaVert" lIns="82589" tIns="41294" rIns="82589" bIns="41294" anchor="t"/>
            <a:p>
              <a:pPr algn="ctr" defTabSz="825500" eaLnBrk="0" hangingPunct="0"/>
              <a:endParaRPr lang="zh-CN" altLang="zh-CN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30" name="Line 79"/>
            <p:cNvSpPr/>
            <p:nvPr/>
          </p:nvSpPr>
          <p:spPr>
            <a:xfrm>
              <a:off x="884" y="936"/>
              <a:ext cx="186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231" name="Line 80"/>
            <p:cNvSpPr/>
            <p:nvPr/>
          </p:nvSpPr>
          <p:spPr>
            <a:xfrm>
              <a:off x="884" y="572"/>
              <a:ext cx="186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232" name="Oval 81"/>
            <p:cNvSpPr/>
            <p:nvPr/>
          </p:nvSpPr>
          <p:spPr>
            <a:xfrm>
              <a:off x="1492" y="545"/>
              <a:ext cx="46" cy="4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82589" tIns="41294" rIns="82589" bIns="41294" anchor="ctr"/>
            <a:p>
              <a:pPr algn="ctr" defTabSz="825500" eaLnBrk="0" hangingPunct="0"/>
              <a:endParaRPr lang="zh-CN" altLang="zh-CN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33" name="Oval 82"/>
            <p:cNvSpPr/>
            <p:nvPr/>
          </p:nvSpPr>
          <p:spPr>
            <a:xfrm>
              <a:off x="2027" y="908"/>
              <a:ext cx="46" cy="4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82589" tIns="41294" rIns="82589" bIns="41294" anchor="ctr"/>
            <a:p>
              <a:pPr algn="ctr" defTabSz="825500" eaLnBrk="0" hangingPunct="0"/>
              <a:endParaRPr lang="zh-CN" altLang="zh-CN" sz="13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9234" name="Group 83"/>
            <p:cNvGrpSpPr/>
            <p:nvPr/>
          </p:nvGrpSpPr>
          <p:grpSpPr>
            <a:xfrm>
              <a:off x="1356" y="2432"/>
              <a:ext cx="254" cy="183"/>
              <a:chOff x="1356" y="2432"/>
              <a:chExt cx="254" cy="183"/>
            </a:xfrm>
          </p:grpSpPr>
          <p:sp>
            <p:nvSpPr>
              <p:cNvPr id="49235" name="Line 84"/>
              <p:cNvSpPr/>
              <p:nvPr/>
            </p:nvSpPr>
            <p:spPr>
              <a:xfrm flipH="1">
                <a:off x="1429" y="2432"/>
                <a:ext cx="181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36" name="Line 85"/>
              <p:cNvSpPr/>
              <p:nvPr/>
            </p:nvSpPr>
            <p:spPr>
              <a:xfrm>
                <a:off x="1429" y="2432"/>
                <a:ext cx="0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9237" name="Group 86"/>
              <p:cNvGrpSpPr/>
              <p:nvPr/>
            </p:nvGrpSpPr>
            <p:grpSpPr>
              <a:xfrm>
                <a:off x="1356" y="2560"/>
                <a:ext cx="136" cy="55"/>
                <a:chOff x="1075" y="3612"/>
                <a:chExt cx="136" cy="55"/>
              </a:xfrm>
            </p:grpSpPr>
            <p:sp>
              <p:nvSpPr>
                <p:cNvPr id="49238" name="Line 87"/>
                <p:cNvSpPr/>
                <p:nvPr/>
              </p:nvSpPr>
              <p:spPr>
                <a:xfrm>
                  <a:off x="1075" y="3612"/>
                  <a:ext cx="136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39" name="Line 88"/>
                <p:cNvSpPr/>
                <p:nvPr/>
              </p:nvSpPr>
              <p:spPr>
                <a:xfrm>
                  <a:off x="1102" y="3640"/>
                  <a:ext cx="91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40" name="Line 89"/>
                <p:cNvSpPr/>
                <p:nvPr/>
              </p:nvSpPr>
              <p:spPr>
                <a:xfrm>
                  <a:off x="1120" y="3667"/>
                  <a:ext cx="45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241" name="Group 90"/>
            <p:cNvGrpSpPr/>
            <p:nvPr/>
          </p:nvGrpSpPr>
          <p:grpSpPr>
            <a:xfrm>
              <a:off x="1356" y="2560"/>
              <a:ext cx="136" cy="55"/>
              <a:chOff x="1075" y="3612"/>
              <a:chExt cx="136" cy="55"/>
            </a:xfrm>
          </p:grpSpPr>
          <p:sp>
            <p:nvSpPr>
              <p:cNvPr id="49242" name="Line 91"/>
              <p:cNvSpPr/>
              <p:nvPr/>
            </p:nvSpPr>
            <p:spPr>
              <a:xfrm>
                <a:off x="1075" y="3612"/>
                <a:ext cx="1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43" name="Line 92"/>
              <p:cNvSpPr/>
              <p:nvPr/>
            </p:nvSpPr>
            <p:spPr>
              <a:xfrm>
                <a:off x="1102" y="3640"/>
                <a:ext cx="9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44" name="Line 93"/>
              <p:cNvSpPr/>
              <p:nvPr/>
            </p:nvSpPr>
            <p:spPr>
              <a:xfrm>
                <a:off x="1120" y="3667"/>
                <a:ext cx="4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24670" name="Rectangle 94"/>
          <p:cNvSpPr/>
          <p:nvPr/>
        </p:nvSpPr>
        <p:spPr>
          <a:xfrm>
            <a:off x="1802130" y="5829935"/>
            <a:ext cx="4269105" cy="951865"/>
          </a:xfrm>
          <a:prstGeom prst="rect">
            <a:avLst/>
          </a:prstGeom>
          <a:noFill/>
          <a:ln w="9525">
            <a:noFill/>
          </a:ln>
        </p:spPr>
        <p:txBody>
          <a:bodyPr wrap="square" lIns="91434" tIns="45717" rIns="91434" bIns="45717" anchor="ctr">
            <a:spAutoFit/>
          </a:bodyPr>
          <a:p>
            <a:r>
              <a:rPr kumimoji="1" lang="zh-CN" altLang="en-US" sz="2800" b="1" dirty="0">
                <a:latin typeface="宋体" panose="02010600030101010101" pitchFamily="2" charset="-122"/>
              </a:rPr>
              <a:t>原线圈与电路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并联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，原线圈匝数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多于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副线圈匝数</a:t>
            </a:r>
            <a:endParaRPr lang="zh-CN" altLang="en-US" sz="2400" dirty="0">
              <a:solidFill>
                <a:srgbClr val="042FB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671" name="Rectangle 95"/>
          <p:cNvSpPr/>
          <p:nvPr/>
        </p:nvSpPr>
        <p:spPr>
          <a:xfrm>
            <a:off x="6266180" y="5829935"/>
            <a:ext cx="4211320" cy="951865"/>
          </a:xfrm>
          <a:prstGeom prst="rect">
            <a:avLst/>
          </a:prstGeom>
          <a:noFill/>
          <a:ln w="9525">
            <a:noFill/>
          </a:ln>
        </p:spPr>
        <p:txBody>
          <a:bodyPr wrap="square" lIns="91434" tIns="45717" rIns="91434" bIns="45717" anchor="ctr">
            <a:spAutoFit/>
          </a:bodyPr>
          <a:p>
            <a:r>
              <a:rPr kumimoji="1" lang="zh-CN" altLang="en-US" sz="2800" b="1" dirty="0">
                <a:latin typeface="宋体" panose="02010600030101010101" pitchFamily="2" charset="-122"/>
              </a:rPr>
              <a:t>原线圈与电路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串联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，原线圈匝数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少于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副线圈匝数</a:t>
            </a:r>
            <a:endParaRPr kumimoji="1"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24672" name="Text Box 96"/>
          <p:cNvSpPr txBox="1"/>
          <p:nvPr/>
        </p:nvSpPr>
        <p:spPr>
          <a:xfrm>
            <a:off x="6580188" y="735013"/>
            <a:ext cx="2154237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434" tIns="45717" rIns="91434" bIns="45717" anchor="t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钳式电流表</a:t>
            </a:r>
            <a:endParaRPr lang="zh-CN" altLang="en-US" sz="2800" dirty="0">
              <a:solidFill>
                <a:srgbClr val="C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4673" name="图片 24672"/>
          <p:cNvPicPr>
            <a:picLocks noChangeAspect="1"/>
          </p:cNvPicPr>
          <p:nvPr/>
        </p:nvPicPr>
        <p:blipFill>
          <a:blip r:embed="rId1"/>
          <a:srcRect l="74020"/>
          <a:stretch>
            <a:fillRect/>
          </a:stretch>
        </p:blipFill>
        <p:spPr>
          <a:xfrm>
            <a:off x="8496300" y="673100"/>
            <a:ext cx="1981200" cy="2362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21" grpId="0"/>
      <p:bldP spid="24622" grpId="0"/>
      <p:bldP spid="24670" grpId="0"/>
      <p:bldP spid="24671" grpId="0"/>
      <p:bldP spid="24672" grpId="0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1360</Words>
  <Application>WPS 演示</Application>
  <PresentationFormat>宽屏</PresentationFormat>
  <Paragraphs>261</Paragraphs>
  <Slides>20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45</vt:i4>
      </vt:variant>
      <vt:variant>
        <vt:lpstr>幻灯片标题</vt:lpstr>
      </vt:variant>
      <vt:variant>
        <vt:i4>20</vt:i4>
      </vt:variant>
    </vt:vector>
  </HeadingPairs>
  <TitlesOfParts>
    <vt:vector size="83" baseType="lpstr">
      <vt:lpstr>Arial</vt:lpstr>
      <vt:lpstr>宋体</vt:lpstr>
      <vt:lpstr>Wingdings</vt:lpstr>
      <vt:lpstr>华文楷体</vt:lpstr>
      <vt:lpstr>微软雅黑</vt:lpstr>
      <vt:lpstr>华文隶书</vt:lpstr>
      <vt:lpstr>Times New Roman</vt:lpstr>
      <vt:lpstr>Arial Narrow</vt:lpstr>
      <vt:lpstr>黑体</vt:lpstr>
      <vt:lpstr>等线 Light</vt:lpstr>
      <vt:lpstr>Segoe Print</vt:lpstr>
      <vt:lpstr>Arial Unicode MS</vt:lpstr>
      <vt:lpstr>等线</vt:lpstr>
      <vt:lpstr>楷体</vt:lpstr>
      <vt:lpstr>华文新魏</vt:lpstr>
      <vt:lpstr>隶书</vt:lpstr>
      <vt:lpstr>Dutch801 ItHd BT</vt:lpstr>
      <vt:lpstr>自定义设计方案</vt:lpstr>
      <vt:lpstr>Photoshop.Image.5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Equation.DSMT4</vt:lpstr>
      <vt:lpstr>Equation.DSMT4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Photoshop.Image.5</vt:lpstr>
      <vt:lpstr>Equation.3</vt:lpstr>
      <vt:lpstr>Equation.3</vt:lpstr>
      <vt:lpstr>Equation.3</vt:lpstr>
      <vt:lpstr>Photoshop.Image.5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Equation.DSMT4</vt:lpstr>
      <vt:lpstr>PowerPoint 演示文稿</vt:lpstr>
      <vt:lpstr>PowerPoint 演示文稿</vt:lpstr>
      <vt:lpstr>PowerPoint 演示文稿</vt:lpstr>
      <vt:lpstr>10.1光的反射和折射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、 Song</dc:creator>
  <cp:lastModifiedBy>hg101</cp:lastModifiedBy>
  <cp:revision>42</cp:revision>
  <dcterms:created xsi:type="dcterms:W3CDTF">2017-07-04T05:51:00Z</dcterms:created>
  <dcterms:modified xsi:type="dcterms:W3CDTF">2017-08-26T08:58:44Z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